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notesMasterIdLst>
    <p:notesMasterId r:id="rId27"/>
  </p:notesMasterIdLst>
  <p:sldIdLst>
    <p:sldId id="256" r:id="rId2"/>
    <p:sldId id="306" r:id="rId3"/>
    <p:sldId id="307" r:id="rId4"/>
    <p:sldId id="308" r:id="rId5"/>
    <p:sldId id="309" r:id="rId6"/>
    <p:sldId id="310" r:id="rId7"/>
    <p:sldId id="311" r:id="rId8"/>
    <p:sldId id="257" r:id="rId9"/>
    <p:sldId id="298" r:id="rId10"/>
    <p:sldId id="294" r:id="rId11"/>
    <p:sldId id="292" r:id="rId12"/>
    <p:sldId id="300" r:id="rId13"/>
    <p:sldId id="303" r:id="rId14"/>
    <p:sldId id="301" r:id="rId15"/>
    <p:sldId id="305" r:id="rId16"/>
    <p:sldId id="302" r:id="rId17"/>
    <p:sldId id="290" r:id="rId18"/>
    <p:sldId id="304" r:id="rId19"/>
    <p:sldId id="318" r:id="rId20"/>
    <p:sldId id="312" r:id="rId21"/>
    <p:sldId id="316" r:id="rId22"/>
    <p:sldId id="313" r:id="rId23"/>
    <p:sldId id="314" r:id="rId24"/>
    <p:sldId id="315" r:id="rId25"/>
    <p:sldId id="31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C83FC3-508A-4435-92FA-2B0EB3E0D1FD}">
          <p14:sldIdLst>
            <p14:sldId id="256"/>
            <p14:sldId id="306"/>
            <p14:sldId id="307"/>
            <p14:sldId id="308"/>
            <p14:sldId id="309"/>
            <p14:sldId id="310"/>
            <p14:sldId id="311"/>
          </p14:sldIdLst>
        </p14:section>
        <p14:section name="Old Slides" id="{ABA99D7B-0779-45D7-8556-846D8ACD4C2D}">
          <p14:sldIdLst>
            <p14:sldId id="257"/>
            <p14:sldId id="298"/>
            <p14:sldId id="294"/>
            <p14:sldId id="292"/>
            <p14:sldId id="300"/>
            <p14:sldId id="303"/>
            <p14:sldId id="301"/>
            <p14:sldId id="305"/>
            <p14:sldId id="302"/>
            <p14:sldId id="290"/>
            <p14:sldId id="304"/>
            <p14:sldId id="318"/>
            <p14:sldId id="312"/>
            <p14:sldId id="316"/>
            <p14:sldId id="313"/>
            <p14:sldId id="314"/>
            <p14:sldId id="315"/>
            <p14:sldId id="31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718"/>
  </p:normalViewPr>
  <p:slideViewPr>
    <p:cSldViewPr snapToGrid="0" showGuides="1">
      <p:cViewPr varScale="1">
        <p:scale>
          <a:sx n="47" d="100"/>
          <a:sy n="47" d="100"/>
        </p:scale>
        <p:origin x="63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13.png>
</file>

<file path=ppt/media/image14.jpeg>
</file>

<file path=ppt/media/image15.png>
</file>

<file path=ppt/media/image16.jpg>
</file>

<file path=ppt/media/image17.jpg>
</file>

<file path=ppt/media/image18.jpg>
</file>

<file path=ppt/media/image19.jpeg>
</file>

<file path=ppt/media/image2.png>
</file>

<file path=ppt/media/image20.png>
</file>

<file path=ppt/media/image21.png>
</file>

<file path=ppt/media/image23.png>
</file>

<file path=ppt/media/image24.png>
</file>

<file path=ppt/media/image25.png>
</file>

<file path=ppt/media/image26.jpeg>
</file>

<file path=ppt/media/image27.gif>
</file>

<file path=ppt/media/image28.gif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eg>
</file>

<file path=ppt/media/image38.png>
</file>

<file path=ppt/media/image39.jpg>
</file>

<file path=ppt/media/image4.jpg>
</file>

<file path=ppt/media/image40.jp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Helvetica" pitchFamily="2" charset="0"/>
              </a:defRPr>
            </a:lvl1pPr>
          </a:lstStyle>
          <a:p>
            <a:fld id="{768E8EAC-0092-454A-8ACA-05E5A55EEE19}" type="datetimeFigureOut">
              <a:rPr lang="en-US" smtClean="0"/>
              <a:pPr/>
              <a:t>5/25/2022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Helvetica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Helvetica" pitchFamily="2" charset="0"/>
              </a:defRPr>
            </a:lvl1pPr>
          </a:lstStyle>
          <a:p>
            <a:fld id="{A8EC2F80-594F-B848-B2AF-0DB9718D3C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97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Helvetica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C2F80-594F-B848-B2AF-0DB9718D3C25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578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C2F80-594F-B848-B2AF-0DB9718D3C2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7482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C2F80-594F-B848-B2AF-0DB9718D3C2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991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C2F80-594F-B848-B2AF-0DB9718D3C2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913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EC2F80-594F-B848-B2AF-0DB9718D3C2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632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2569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pPr/>
              <a:t>25/05/2022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73665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6E6055-6470-4D3A-BDD3-893EAEED9F2A}" type="datetimeFigureOut">
              <a:rPr lang="en-AU" smtClean="0"/>
              <a:pPr/>
              <a:t>25/05/2022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73256D-C092-414E-9AA3-0C62789F5F89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699518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6E6055-6470-4D3A-BDD3-893EAEED9F2A}" type="datetimeFigureOut">
              <a:rPr lang="en-AU" smtClean="0"/>
              <a:pPr/>
              <a:t>25/05/2022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73256D-C092-414E-9AA3-0C62789F5F89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61850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6E6055-6470-4D3A-BDD3-893EAEED9F2A}" type="datetimeFigureOut">
              <a:rPr lang="en-AU" smtClean="0"/>
              <a:pPr/>
              <a:t>25/05/2022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73256D-C092-414E-9AA3-0C62789F5F89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739217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pPr/>
              <a:t>25/05/2022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067132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pPr/>
              <a:t>25/05/2022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019740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461388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7770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3173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EAFA7CA-C677-F979-45F5-D3A36B26465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897762" y="6237678"/>
            <a:ext cx="2164079" cy="62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474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3120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12584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0505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091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9243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E6055-6470-4D3A-BDD3-893EAEED9F2A}" type="datetimeFigureOut">
              <a:rPr lang="en-AU" smtClean="0"/>
              <a:t>25/05/2022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73256D-C092-414E-9AA3-0C62789F5F89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1916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E6055-6470-4D3A-BDD3-893EAEED9F2A}" type="datetimeFigureOut">
              <a:rPr lang="en-AU" smtClean="0"/>
              <a:pPr/>
              <a:t>25/05/2022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73256D-C092-414E-9AA3-0C62789F5F89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100902-0C5F-368A-130D-ABD58D6226E2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0" y="70839"/>
            <a:ext cx="2164079" cy="620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1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gif"/><Relationship Id="rId3" Type="http://schemas.openxmlformats.org/officeDocument/2006/relationships/image" Target="../media/image22.emf"/><Relationship Id="rId7" Type="http://schemas.openxmlformats.org/officeDocument/2006/relationships/image" Target="../media/image26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28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3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jpg"/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2.png"/><Relationship Id="rId4" Type="http://schemas.openxmlformats.org/officeDocument/2006/relationships/image" Target="../media/image41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p.sritharan@latrobe.edu.au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wirlstats.com/" TargetMode="Externa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4ds.had.co.nz/index.html" TargetMode="External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hyperlink" Target="https://bookdown.org/ndphillips/YaRrr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ww.discoveringstatistics.com/books/discovering-stat" TargetMode="External"/><Relationship Id="rId4" Type="http://schemas.openxmlformats.org/officeDocument/2006/relationships/image" Target="../media/image4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mailto:m.girdwood@Latrobe.edu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1265BD0-65E3-4127-A20F-CEE62F8D6E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97169C-3492-4025-9FD4-453EF1AE0D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r"/>
            <a:br>
              <a:rPr lang="en-AU" sz="4800" b="1" cap="none" dirty="0">
                <a:solidFill>
                  <a:schemeClr val="bg1"/>
                </a:solidFill>
              </a:rPr>
            </a:br>
            <a:br>
              <a:rPr lang="en-AU" sz="4800" b="1" cap="none" dirty="0">
                <a:solidFill>
                  <a:schemeClr val="bg1"/>
                </a:solidFill>
              </a:rPr>
            </a:br>
            <a:r>
              <a:rPr lang="en-AU" sz="9600" b="1" cap="none" dirty="0">
                <a:solidFill>
                  <a:schemeClr val="bg1"/>
                </a:solidFill>
              </a:rPr>
              <a:t>welcome!</a:t>
            </a:r>
            <a:endParaRPr lang="en-AU" sz="4800" b="1" cap="none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07DF62-8259-4B70-929A-760EE23CF6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algn="r"/>
            <a:r>
              <a:rPr lang="en-AU" dirty="0">
                <a:solidFill>
                  <a:schemeClr val="bg1"/>
                </a:solidFill>
              </a:rPr>
              <a:t>Mick Girdwood &amp; Prasanna Sritharan</a:t>
            </a:r>
          </a:p>
          <a:p>
            <a:pPr algn="r"/>
            <a:r>
              <a:rPr lang="en-AU" dirty="0">
                <a:solidFill>
                  <a:schemeClr val="bg1"/>
                </a:solidFill>
              </a:rPr>
              <a:t>25 May 2022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024DB8-451C-414B-4969-5E48CD362F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9212" y="1606378"/>
            <a:ext cx="3442040" cy="986643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CC2078CA-7A2A-1606-0B49-20CD056E27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1382486" cy="1382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7BAA3198-0565-49A2-E164-BC6F5DECCDA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386" y="4659086"/>
            <a:ext cx="2197100" cy="107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84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B014EE7-4BF9-4260-B82D-461C3F48A2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458" y="180474"/>
            <a:ext cx="2887342" cy="279132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B3B5D94-9516-4F89-9164-7284ED38247C}"/>
              </a:ext>
            </a:extLst>
          </p:cNvPr>
          <p:cNvSpPr txBox="1"/>
          <p:nvPr/>
        </p:nvSpPr>
        <p:spPr>
          <a:xfrm>
            <a:off x="28575" y="2887582"/>
            <a:ext cx="59731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400" dirty="0">
                <a:latin typeface="Helvetica" pitchFamily="2" charset="0"/>
              </a:rPr>
              <a:t>Share our experiences with new packages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6826E2-57E8-4035-A915-667D6C9BBF65}"/>
              </a:ext>
            </a:extLst>
          </p:cNvPr>
          <p:cNvSpPr txBox="1"/>
          <p:nvPr/>
        </p:nvSpPr>
        <p:spPr>
          <a:xfrm>
            <a:off x="6355821" y="2887581"/>
            <a:ext cx="5642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400" dirty="0">
                <a:latin typeface="Helvetica" pitchFamily="2" charset="0"/>
              </a:rPr>
              <a:t>Workshops to help develop coding skills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EACB9F-2D7C-4DF6-AA04-655269284453}"/>
              </a:ext>
            </a:extLst>
          </p:cNvPr>
          <p:cNvSpPr txBox="1"/>
          <p:nvPr/>
        </p:nvSpPr>
        <p:spPr>
          <a:xfrm>
            <a:off x="164829" y="5974798"/>
            <a:ext cx="57006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400" dirty="0">
                <a:latin typeface="Helvetica" pitchFamily="2" charset="0"/>
              </a:rPr>
              <a:t>Regular drop-in sessions for coding help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ED5CF89-8A13-4DBA-802F-8BFB22FEFE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212" y="372353"/>
            <a:ext cx="4285339" cy="240756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39C7D93-1D82-439B-A4B2-FB3551F103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864" y="3576908"/>
            <a:ext cx="4054530" cy="228067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B0E822F-6F71-4417-AA4A-F03A93289A80}"/>
              </a:ext>
            </a:extLst>
          </p:cNvPr>
          <p:cNvSpPr txBox="1"/>
          <p:nvPr/>
        </p:nvSpPr>
        <p:spPr>
          <a:xfrm>
            <a:off x="6538755" y="5974798"/>
            <a:ext cx="52196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400" dirty="0">
                <a:latin typeface="Helvetica" pitchFamily="2" charset="0"/>
              </a:rPr>
              <a:t>Initiate new collaborations</a:t>
            </a:r>
          </a:p>
          <a:p>
            <a:pPr algn="ctr"/>
            <a:r>
              <a:rPr lang="en-AU" sz="2400" dirty="0">
                <a:latin typeface="Helvetica" pitchFamily="2" charset="0"/>
              </a:rPr>
              <a:t> and explore new ideas and methods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38F4BE4-7E43-4AD1-8EDD-F4277A8A0A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212" y="3590308"/>
            <a:ext cx="4228787" cy="238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70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72B44-C7B4-4290-8EA5-97DF72BDB2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sz="4000" dirty="0"/>
              <a:t>Why learn/apply scripting for your research?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6B8B8E-F130-4DC3-ACED-F703FEFD2AC6}"/>
              </a:ext>
            </a:extLst>
          </p:cNvPr>
          <p:cNvSpPr txBox="1"/>
          <p:nvPr/>
        </p:nvSpPr>
        <p:spPr>
          <a:xfrm>
            <a:off x="838200" y="1526691"/>
            <a:ext cx="501747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000" dirty="0">
                <a:solidFill>
                  <a:srgbClr val="FF0000"/>
                </a:solidFill>
                <a:latin typeface="Helvetica" pitchFamily="2" charset="0"/>
              </a:rPr>
              <a:t>Lifelong skill</a:t>
            </a:r>
            <a:r>
              <a:rPr lang="en-AU" sz="2000" dirty="0">
                <a:latin typeface="Helvetica" pitchFamily="2" charset="0"/>
              </a:rPr>
              <a:t>, improves problem solving through structural thinking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0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000" dirty="0">
                <a:latin typeface="Helvetica" pitchFamily="2" charset="0"/>
              </a:rPr>
              <a:t>Flexibility, the language isn’t important, it’s the thinking – languages are the easy part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0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000" dirty="0">
                <a:latin typeface="Helvetica" pitchFamily="2" charset="0"/>
              </a:rPr>
              <a:t>Enables abstraction, reusability, efficiency, and minimises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0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000" dirty="0">
                <a:latin typeface="Helvetica" pitchFamily="2" charset="0"/>
              </a:rPr>
              <a:t>Competitive advantage, scripting is not domain-specific, take it with you to your next job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2000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2000" dirty="0">
                <a:latin typeface="Helvetica" pitchFamily="2" charset="0"/>
              </a:rPr>
              <a:t>Develop an in-depth understanding of what your are doing and why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20A890-F9C1-4CFF-9B6F-6289A46EF8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0300" y="2449946"/>
            <a:ext cx="51435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F255-6D63-2A4B-96CB-669DADC17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you do with R? – The obvious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AE68D-F36F-2845-9834-913F16488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obvious:</a:t>
            </a:r>
          </a:p>
          <a:p>
            <a:pPr lvl="1"/>
            <a:r>
              <a:rPr lang="en-US" dirty="0"/>
              <a:t>Data Wrangling</a:t>
            </a:r>
          </a:p>
          <a:p>
            <a:pPr lvl="1"/>
            <a:r>
              <a:rPr lang="en-US" dirty="0"/>
              <a:t>Data analysis</a:t>
            </a:r>
          </a:p>
          <a:p>
            <a:pPr lvl="1"/>
            <a:r>
              <a:rPr lang="en-US" dirty="0"/>
              <a:t>Statistical testing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2050" name="Picture 2" descr="99 Problems And data wrangling ranges from 50 to 80 of them - Jay Z problem  | Meme Generator">
            <a:extLst>
              <a:ext uri="{FF2B5EF4-FFF2-40B4-BE49-F238E27FC236}">
                <a16:creationId xmlns:a16="http://schemas.microsoft.com/office/drawing/2014/main" id="{9336F878-0A09-E844-8B73-20DB82DD0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399" y="2461236"/>
            <a:ext cx="2833083" cy="349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DB8846-48A7-A445-9FFA-72FDAFC11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3884267"/>
            <a:ext cx="3106058" cy="207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F255-6D63-2A4B-96CB-669DADC17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you do with R? – The obvious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AE68D-F36F-2845-9834-913F16488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err="1"/>
              <a:t>Visualisation</a:t>
            </a:r>
            <a:r>
              <a:rPr lang="en-US" dirty="0"/>
              <a:t> and Plots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792A9739-5B3C-2F4F-AFC3-945099F14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051" y="4820954"/>
            <a:ext cx="2840017" cy="19880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92CC676-D885-CC40-A0B5-6AFA8AEA78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0637" y="2147220"/>
            <a:ext cx="1951706" cy="20769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A729F3-ABA1-FC49-AA1A-84452EDD41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0539" y="4980142"/>
            <a:ext cx="2279595" cy="16696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BC511F8-5B6B-1042-A254-0DD79BC3F4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4468" y="2018098"/>
            <a:ext cx="2672556" cy="2451184"/>
          </a:xfrm>
          <a:prstGeom prst="rect">
            <a:avLst/>
          </a:prstGeom>
        </p:spPr>
      </p:pic>
      <p:pic>
        <p:nvPicPr>
          <p:cNvPr id="6148" name="Picture 4" descr="Image">
            <a:extLst>
              <a:ext uri="{FF2B5EF4-FFF2-40B4-BE49-F238E27FC236}">
                <a16:creationId xmlns:a16="http://schemas.microsoft.com/office/drawing/2014/main" id="{E19141B8-2230-E649-BC66-2C8A1E9DA4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810" y="4701948"/>
            <a:ext cx="2407590" cy="21560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best-tidytuesday-2019-torsten-week-16">
            <a:extLst>
              <a:ext uri="{FF2B5EF4-FFF2-40B4-BE49-F238E27FC236}">
                <a16:creationId xmlns:a16="http://schemas.microsoft.com/office/drawing/2014/main" id="{056E4698-30CD-374C-9E0C-4C40401DA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285" y="2492459"/>
            <a:ext cx="3329675" cy="1988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E24ECDF-F633-1E48-AF74-9B91918242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1592" y="4480471"/>
            <a:ext cx="2769294" cy="2076970"/>
          </a:xfrm>
          <a:prstGeom prst="rect">
            <a:avLst/>
          </a:prstGeom>
        </p:spPr>
      </p:pic>
      <p:pic>
        <p:nvPicPr>
          <p:cNvPr id="16" name="Picture 15" descr="Chart, scatter chart&#10;&#10;Description automatically generated">
            <a:extLst>
              <a:ext uri="{FF2B5EF4-FFF2-40B4-BE49-F238E27FC236}">
                <a16:creationId xmlns:a16="http://schemas.microsoft.com/office/drawing/2014/main" id="{6D478ECE-6A40-FE40-8F18-890BBBE3B8F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875" y="2434722"/>
            <a:ext cx="2220686" cy="222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132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F255-6D63-2A4B-96CB-669DADC17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could you do with R? – The less obvious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AE68D-F36F-2845-9834-913F16488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21086" cy="4351338"/>
          </a:xfrm>
        </p:spPr>
        <p:txBody>
          <a:bodyPr/>
          <a:lstStyle/>
          <a:p>
            <a:r>
              <a:rPr lang="en-US" dirty="0"/>
              <a:t>Presentations/Slides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8C7B1A6-B75C-C74B-B071-56CF0AA308EC}"/>
              </a:ext>
            </a:extLst>
          </p:cNvPr>
          <p:cNvSpPr txBox="1">
            <a:spLocks/>
          </p:cNvSpPr>
          <p:nvPr/>
        </p:nvSpPr>
        <p:spPr>
          <a:xfrm>
            <a:off x="6259286" y="2167166"/>
            <a:ext cx="54210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j-lt"/>
              </a:rPr>
              <a:t>Websites / Dashboards / Apps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  <a:p>
            <a:pPr lvl="1"/>
            <a:endParaRPr lang="en-US" dirty="0">
              <a:latin typeface="+mj-lt"/>
            </a:endParaRP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5DE6F94-7F47-7E44-B743-5384C81BA9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34" r="25030" b="16244"/>
          <a:stretch/>
        </p:blipFill>
        <p:spPr>
          <a:xfrm>
            <a:off x="671285" y="2515164"/>
            <a:ext cx="3415359" cy="1827671"/>
          </a:xfrm>
          <a:prstGeom prst="rect">
            <a:avLst/>
          </a:prstGeom>
        </p:spPr>
      </p:pic>
      <p:pic>
        <p:nvPicPr>
          <p:cNvPr id="11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6B7836F-191F-3549-A18B-B0DABB96F1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9" t="13442" r="29012" b="17709"/>
          <a:stretch/>
        </p:blipFill>
        <p:spPr>
          <a:xfrm>
            <a:off x="2124262" y="3817168"/>
            <a:ext cx="3631456" cy="2100027"/>
          </a:xfrm>
          <a:prstGeom prst="rect">
            <a:avLst/>
          </a:prstGeom>
        </p:spPr>
      </p:pic>
      <p:pic>
        <p:nvPicPr>
          <p:cNvPr id="13" name="Picture 12" descr="Graphical user interface, text, application, Word&#10;&#10;Description automatically generated">
            <a:extLst>
              <a:ext uri="{FF2B5EF4-FFF2-40B4-BE49-F238E27FC236}">
                <a16:creationId xmlns:a16="http://schemas.microsoft.com/office/drawing/2014/main" id="{B6B353CE-19C9-F140-B6F2-DE937D4E3C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6201" y="3033055"/>
            <a:ext cx="4171339" cy="2352018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56C26A0-83DF-A445-9033-99630E3E84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8360" y="4276251"/>
            <a:ext cx="3934603" cy="2352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739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F255-6D63-2A4B-96CB-669DADC17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What could you do with R? – The less obvious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AE68D-F36F-2845-9834-913F16488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21086" cy="4351338"/>
          </a:xfrm>
        </p:spPr>
        <p:txBody>
          <a:bodyPr/>
          <a:lstStyle/>
          <a:p>
            <a:r>
              <a:rPr lang="en-US" dirty="0"/>
              <a:t>Documents / Reports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7ACEF2-8FF7-B944-A29F-B2C86037B6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3114" y="4259675"/>
            <a:ext cx="2082371" cy="23475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218FE7-140E-9C47-AE3C-CF21D5DC0A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78883"/>
            <a:ext cx="2983544" cy="269239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82ADDDD-7A29-3B45-89E3-A18550896751}"/>
              </a:ext>
            </a:extLst>
          </p:cNvPr>
          <p:cNvSpPr txBox="1">
            <a:spLocks/>
          </p:cNvSpPr>
          <p:nvPr/>
        </p:nvSpPr>
        <p:spPr>
          <a:xfrm>
            <a:off x="6102828" y="1825625"/>
            <a:ext cx="542108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j-lt"/>
              </a:rPr>
              <a:t>Art!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5BE7BC-0C6B-AD41-8916-71F337C41A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6400" y="2406311"/>
            <a:ext cx="2692400" cy="2692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278DF22-109A-5247-80E6-0DBE9AE5DE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10879" y="2578732"/>
            <a:ext cx="2313035" cy="2347558"/>
          </a:xfrm>
          <a:prstGeom prst="rect">
            <a:avLst/>
          </a:prstGeom>
        </p:spPr>
      </p:pic>
      <p:pic>
        <p:nvPicPr>
          <p:cNvPr id="8194" name="Picture 2" descr="Image">
            <a:extLst>
              <a:ext uri="{FF2B5EF4-FFF2-40B4-BE49-F238E27FC236}">
                <a16:creationId xmlns:a16="http://schemas.microsoft.com/office/drawing/2014/main" id="{C92D1718-2932-8C45-826E-5194979045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7628" y="4402489"/>
            <a:ext cx="2313035" cy="231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97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CF255-6D63-2A4B-96CB-669DADC17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could you do with R? – The ethical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AE68D-F36F-2845-9834-913F164883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4027"/>
            <a:ext cx="5421086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Reproducibility / Open Science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098" name="Picture 2" descr="The six core principles of Open Science which guide the Open Traits... |  Download Scientific Diagram">
            <a:extLst>
              <a:ext uri="{FF2B5EF4-FFF2-40B4-BE49-F238E27FC236}">
                <a16:creationId xmlns:a16="http://schemas.microsoft.com/office/drawing/2014/main" id="{2E07EB8F-3F3F-8043-B56B-FD99A00FBC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286" y="2486168"/>
            <a:ext cx="5025505" cy="314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0111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78DBD-79B9-42A9-B239-4081513DC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6095" y="377085"/>
            <a:ext cx="8610600" cy="1293028"/>
          </a:xfrm>
        </p:spPr>
        <p:txBody>
          <a:bodyPr/>
          <a:lstStyle/>
          <a:p>
            <a:r>
              <a:rPr lang="en-AU" dirty="0"/>
              <a:t>How can coding improve your work?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F627BA-F2B0-4674-A405-F74722EFBFD7}"/>
              </a:ext>
            </a:extLst>
          </p:cNvPr>
          <p:cNvSpPr/>
          <p:nvPr/>
        </p:nvSpPr>
        <p:spPr>
          <a:xfrm>
            <a:off x="1177368" y="3278910"/>
            <a:ext cx="1616364" cy="886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Helvetica" pitchFamily="2" charset="0"/>
              </a:rPr>
              <a:t>Acquire data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02E809-62E0-4A69-A2F6-B88F52B8133A}"/>
              </a:ext>
            </a:extLst>
          </p:cNvPr>
          <p:cNvSpPr/>
          <p:nvPr/>
        </p:nvSpPr>
        <p:spPr>
          <a:xfrm>
            <a:off x="6509828" y="3278909"/>
            <a:ext cx="1616364" cy="886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Helvetica" pitchFamily="2" charset="0"/>
              </a:rPr>
              <a:t>Modelling &amp;</a:t>
            </a:r>
          </a:p>
          <a:p>
            <a:pPr algn="ctr"/>
            <a:r>
              <a:rPr lang="en-AU" dirty="0">
                <a:latin typeface="Helvetica" pitchFamily="2" charset="0"/>
              </a:rPr>
              <a:t>Analysis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CFB6C3-6630-4E0E-B3F2-0BD1A5B5234B}"/>
              </a:ext>
            </a:extLst>
          </p:cNvPr>
          <p:cNvSpPr/>
          <p:nvPr/>
        </p:nvSpPr>
        <p:spPr>
          <a:xfrm>
            <a:off x="9176059" y="3278909"/>
            <a:ext cx="1616364" cy="886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Helvetica" pitchFamily="2" charset="0"/>
              </a:rPr>
              <a:t>Report/</a:t>
            </a:r>
          </a:p>
          <a:p>
            <a:pPr algn="ctr"/>
            <a:r>
              <a:rPr lang="en-AU" dirty="0">
                <a:latin typeface="Helvetica" pitchFamily="2" charset="0"/>
              </a:rPr>
              <a:t>Visualise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953A3C2-4EB1-46A0-95B3-CB53684CA0C7}"/>
              </a:ext>
            </a:extLst>
          </p:cNvPr>
          <p:cNvCxnSpPr>
            <a:cxnSpLocks/>
            <a:stCxn id="3" idx="3"/>
            <a:endCxn id="55" idx="1"/>
          </p:cNvCxnSpPr>
          <p:nvPr/>
        </p:nvCxnSpPr>
        <p:spPr>
          <a:xfrm flipV="1">
            <a:off x="2793732" y="3715904"/>
            <a:ext cx="1049866" cy="63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A671E38-BA02-4BBA-B874-E1F881C4AB4F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8126192" y="3722255"/>
            <a:ext cx="10498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F12F95F-94EE-4805-ACD2-3FAEEDECA17B}"/>
              </a:ext>
            </a:extLst>
          </p:cNvPr>
          <p:cNvSpPr txBox="1"/>
          <p:nvPr/>
        </p:nvSpPr>
        <p:spPr>
          <a:xfrm>
            <a:off x="1177368" y="4678222"/>
            <a:ext cx="214033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Experiment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Simulation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Interview/survey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Observation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Etc…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544BE86-3E7C-4652-B0D6-2B386FDC9F3F}"/>
              </a:ext>
            </a:extLst>
          </p:cNvPr>
          <p:cNvSpPr txBox="1"/>
          <p:nvPr/>
        </p:nvSpPr>
        <p:spPr>
          <a:xfrm>
            <a:off x="6456306" y="4608943"/>
            <a:ext cx="24096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 err="1">
                <a:latin typeface="Helvetica" pitchFamily="2" charset="0"/>
              </a:rPr>
              <a:t>Descriptives</a:t>
            </a:r>
            <a:endParaRPr lang="en-AU" dirty="0">
              <a:latin typeface="Helvetica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Tests of difference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Correlation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Regression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Pattern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Etc…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0BC1DB-13F0-42BD-9563-A170F40B67E8}"/>
              </a:ext>
            </a:extLst>
          </p:cNvPr>
          <p:cNvSpPr txBox="1"/>
          <p:nvPr/>
        </p:nvSpPr>
        <p:spPr>
          <a:xfrm>
            <a:off x="9384172" y="4678222"/>
            <a:ext cx="12811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Figures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Reports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Etc…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30669E8-CE49-4298-BF38-E5825E9433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03" y="1690688"/>
            <a:ext cx="1809792" cy="141078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86773C9-9979-46AC-A410-0E55DF7769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1417" y="1706311"/>
            <a:ext cx="2329438" cy="149968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9420408-D7B5-4A4D-88E8-2135B96205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617" y="2319802"/>
            <a:ext cx="1990726" cy="781669"/>
          </a:xfrm>
          <a:prstGeom prst="rect">
            <a:avLst/>
          </a:prstGeom>
        </p:spPr>
      </p:pic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8FF9798C-2085-41A3-9A6B-CE34FF7FC795}"/>
              </a:ext>
            </a:extLst>
          </p:cNvPr>
          <p:cNvCxnSpPr>
            <a:cxnSpLocks/>
            <a:stCxn id="5" idx="2"/>
            <a:endCxn id="4" idx="2"/>
          </p:cNvCxnSpPr>
          <p:nvPr/>
        </p:nvCxnSpPr>
        <p:spPr>
          <a:xfrm rot="5400000">
            <a:off x="8651126" y="2832485"/>
            <a:ext cx="12700" cy="2666231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8D44462F-2209-4A96-8DD4-B1C40C79FEB9}"/>
              </a:ext>
            </a:extLst>
          </p:cNvPr>
          <p:cNvCxnSpPr>
            <a:stCxn id="4" idx="2"/>
            <a:endCxn id="3" idx="2"/>
          </p:cNvCxnSpPr>
          <p:nvPr/>
        </p:nvCxnSpPr>
        <p:spPr>
          <a:xfrm rot="5400000">
            <a:off x="4651780" y="1499370"/>
            <a:ext cx="1" cy="5332460"/>
          </a:xfrm>
          <a:prstGeom prst="bentConnector3">
            <a:avLst>
              <a:gd name="adj1" fmla="val 2286010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0DE2EE8F-0A94-46B2-B231-5EDED745AA41}"/>
              </a:ext>
            </a:extLst>
          </p:cNvPr>
          <p:cNvSpPr/>
          <p:nvPr/>
        </p:nvSpPr>
        <p:spPr>
          <a:xfrm>
            <a:off x="3843598" y="3272558"/>
            <a:ext cx="1616364" cy="8866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>
                <a:latin typeface="Helvetica" pitchFamily="2" charset="0"/>
              </a:rPr>
              <a:t>Prepare data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9689952-FFDC-48E2-869C-E05A9D9407F7}"/>
              </a:ext>
            </a:extLst>
          </p:cNvPr>
          <p:cNvCxnSpPr>
            <a:stCxn id="55" idx="3"/>
            <a:endCxn id="4" idx="1"/>
          </p:cNvCxnSpPr>
          <p:nvPr/>
        </p:nvCxnSpPr>
        <p:spPr>
          <a:xfrm>
            <a:off x="5459962" y="3715904"/>
            <a:ext cx="1049866" cy="63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or: Elbow 62">
            <a:extLst>
              <a:ext uri="{FF2B5EF4-FFF2-40B4-BE49-F238E27FC236}">
                <a16:creationId xmlns:a16="http://schemas.microsoft.com/office/drawing/2014/main" id="{D2BEAE03-FE72-4549-98F2-F3020201315A}"/>
              </a:ext>
            </a:extLst>
          </p:cNvPr>
          <p:cNvCxnSpPr>
            <a:stCxn id="4" idx="2"/>
            <a:endCxn id="55" idx="2"/>
          </p:cNvCxnSpPr>
          <p:nvPr/>
        </p:nvCxnSpPr>
        <p:spPr>
          <a:xfrm rot="5400000" flipH="1">
            <a:off x="5981719" y="2829310"/>
            <a:ext cx="6351" cy="2666230"/>
          </a:xfrm>
          <a:prstGeom prst="bentConnector3">
            <a:avLst>
              <a:gd name="adj1" fmla="val -3599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EB3AF0A3-CD51-460B-AF6C-BB8BBD0309ED}"/>
              </a:ext>
            </a:extLst>
          </p:cNvPr>
          <p:cNvSpPr txBox="1"/>
          <p:nvPr/>
        </p:nvSpPr>
        <p:spPr>
          <a:xfrm>
            <a:off x="3843598" y="4682844"/>
            <a:ext cx="20585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Extract specific data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Reshape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Fix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>
                <a:latin typeface="Helvetica" pitchFamily="2" charset="0"/>
              </a:rPr>
              <a:t>Fill missing data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CD20D594-61D4-4A1B-AFBA-4F75E4F4BD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014" y="2239185"/>
            <a:ext cx="1965530" cy="88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49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1B7E1-576C-1245-94F7-72E90B3FF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can coding improve your work?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F42678-CACC-F645-AF53-473DBA366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2280675"/>
            <a:ext cx="5911158" cy="421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159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AFB47-2DC1-96DA-7876-266BF0241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</a:t>
            </a:r>
            <a:r>
              <a:rPr lang="en-AU" dirty="0"/>
              <a:t>≠ statistics</a:t>
            </a:r>
            <a:endParaRPr lang="en-US" dirty="0"/>
          </a:p>
        </p:txBody>
      </p:sp>
      <p:pic>
        <p:nvPicPr>
          <p:cNvPr id="2050" name="Picture 2" descr="Schematic illustrations of key project phases and levels of activity over time, based on @PMBoK2000.">
            <a:extLst>
              <a:ext uri="{FF2B5EF4-FFF2-40B4-BE49-F238E27FC236}">
                <a16:creationId xmlns:a16="http://schemas.microsoft.com/office/drawing/2014/main" id="{216D6E58-7E6F-76B1-9672-C8A546581C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2221174"/>
            <a:ext cx="5578523" cy="3719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4504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8CEF8E8-17CB-B316-7E03-22963FFC23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19" t="-2342" r="21712"/>
          <a:stretch/>
        </p:blipFill>
        <p:spPr>
          <a:xfrm rot="10800000">
            <a:off x="1828799" y="1927653"/>
            <a:ext cx="2483707" cy="33116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C70AC9-B10C-F443-BEDE-68FFE3DF8E09}"/>
              </a:ext>
            </a:extLst>
          </p:cNvPr>
          <p:cNvSpPr txBox="1"/>
          <p:nvPr/>
        </p:nvSpPr>
        <p:spPr>
          <a:xfrm>
            <a:off x="4992129" y="1767575"/>
            <a:ext cx="6499655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200" b="1" dirty="0"/>
              <a:t>Dr Prasanna Sritharan</a:t>
            </a:r>
          </a:p>
          <a:p>
            <a:endParaRPr lang="en-AU" dirty="0"/>
          </a:p>
          <a:p>
            <a:r>
              <a:rPr lang="en-AU" dirty="0"/>
              <a:t>Postdoctoral Research Fellow</a:t>
            </a:r>
          </a:p>
          <a:p>
            <a:r>
              <a:rPr lang="en-AU" dirty="0"/>
              <a:t>La Trobe Sports &amp; Exercise Medicine Research Centre</a:t>
            </a:r>
          </a:p>
          <a:p>
            <a:endParaRPr lang="en-AU" dirty="0"/>
          </a:p>
          <a:p>
            <a:r>
              <a:rPr lang="en-AU" dirty="0">
                <a:hlinkClick r:id="rId3"/>
              </a:rPr>
              <a:t>p.sritharan@latrobe.edu.au</a:t>
            </a:r>
            <a:endParaRPr lang="en-AU" dirty="0"/>
          </a:p>
          <a:p>
            <a:endParaRPr lang="en-AU" dirty="0"/>
          </a:p>
          <a:p>
            <a:r>
              <a:rPr lang="en-AU" dirty="0"/>
              <a:t>Research interests:</a:t>
            </a:r>
          </a:p>
          <a:p>
            <a:r>
              <a:rPr lang="en-AU" dirty="0"/>
              <a:t>Musculoskeletal modelling, biomechanical simulation</a:t>
            </a:r>
          </a:p>
          <a:p>
            <a:endParaRPr lang="en-AU" dirty="0"/>
          </a:p>
          <a:p>
            <a:r>
              <a:rPr lang="en-AU" dirty="0"/>
              <a:t>I use R for:</a:t>
            </a:r>
          </a:p>
          <a:p>
            <a:r>
              <a:rPr lang="en-AU" dirty="0"/>
              <a:t>Data analysis, wrangling, visualisation</a:t>
            </a:r>
          </a:p>
        </p:txBody>
      </p:sp>
    </p:spTree>
    <p:extLst>
      <p:ext uri="{BB962C8B-B14F-4D97-AF65-F5344CB8AC3E}">
        <p14:creationId xmlns:p14="http://schemas.microsoft.com/office/powerpoint/2010/main" val="40594245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4D650-8B08-885D-2195-88067D0D6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1776744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OVER TO YOU!</a:t>
            </a:r>
          </a:p>
        </p:txBody>
      </p:sp>
    </p:spTree>
    <p:extLst>
      <p:ext uri="{BB962C8B-B14F-4D97-AF65-F5344CB8AC3E}">
        <p14:creationId xmlns:p14="http://schemas.microsoft.com/office/powerpoint/2010/main" val="10153495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F0CE-A4EE-3216-69E8-924823F45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5FD76D-F2CA-F7C9-A7D2-DBC40E3BE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359" y="2155778"/>
            <a:ext cx="4324641" cy="26448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6365D8-DC99-3F65-FFA2-4A59549E5BE4}"/>
              </a:ext>
            </a:extLst>
          </p:cNvPr>
          <p:cNvSpPr txBox="1"/>
          <p:nvPr/>
        </p:nvSpPr>
        <p:spPr>
          <a:xfrm>
            <a:off x="2456597" y="5051511"/>
            <a:ext cx="2614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https://swirlstats.com/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162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F0CE-A4EE-3216-69E8-924823F45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83656B-C056-BD26-66FF-B6BA466AC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807029"/>
            <a:ext cx="3048000" cy="4572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63593B-BB29-8BCF-A81C-31126E1A58A3}"/>
              </a:ext>
            </a:extLst>
          </p:cNvPr>
          <p:cNvSpPr txBox="1"/>
          <p:nvPr/>
        </p:nvSpPr>
        <p:spPr>
          <a:xfrm>
            <a:off x="5464629" y="3769863"/>
            <a:ext cx="38843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u="sng" dirty="0">
                <a:hlinkClick r:id="rId3"/>
              </a:rPr>
              <a:t>https://r4ds.had.co.nz/index.html</a:t>
            </a: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87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3F0CE-A4EE-3216-69E8-924823F45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63593B-BB29-8BCF-A81C-31126E1A58A3}"/>
              </a:ext>
            </a:extLst>
          </p:cNvPr>
          <p:cNvSpPr txBox="1"/>
          <p:nvPr/>
        </p:nvSpPr>
        <p:spPr>
          <a:xfrm>
            <a:off x="617572" y="5770461"/>
            <a:ext cx="45560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hlinkClick r:id="rId2"/>
              </a:rPr>
              <a:t>https://bookdown.org/ndphillips/YaRrr/</a:t>
            </a:r>
            <a:endParaRPr lang="en-AU" dirty="0"/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518EF6-0A26-302D-DAF8-28AE4A760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134" y="2044269"/>
            <a:ext cx="2482505" cy="35103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CA575A-F75C-2CD1-82AA-2D1BAD741D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4154" y="2044269"/>
            <a:ext cx="2482505" cy="33913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59B02F-BE18-7562-F196-393344F53C1E}"/>
              </a:ext>
            </a:extLst>
          </p:cNvPr>
          <p:cNvSpPr txBox="1"/>
          <p:nvPr/>
        </p:nvSpPr>
        <p:spPr>
          <a:xfrm>
            <a:off x="6467197" y="5582804"/>
            <a:ext cx="4396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u="sng" dirty="0">
                <a:hlinkClick r:id="rId5"/>
              </a:rPr>
              <a:t>https://www.discoveringstatistics.com/books/discovering-stat</a:t>
            </a:r>
            <a:r>
              <a:rPr lang="en-AU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830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3F15D-9EB0-1571-0E1C-70675F4AD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8DC39B-929D-C2A0-B4E4-85CE42412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251" y="2532513"/>
            <a:ext cx="508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6399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DE859-8033-42CD-2261-37523DF90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7051" y="3057197"/>
            <a:ext cx="8610600" cy="1293028"/>
          </a:xfrm>
        </p:spPr>
        <p:txBody>
          <a:bodyPr/>
          <a:lstStyle/>
          <a:p>
            <a:r>
              <a:rPr lang="en-US" dirty="0"/>
              <a:t>BRING a problem to Solve!</a:t>
            </a:r>
          </a:p>
        </p:txBody>
      </p:sp>
    </p:spTree>
    <p:extLst>
      <p:ext uri="{BB962C8B-B14F-4D97-AF65-F5344CB8AC3E}">
        <p14:creationId xmlns:p14="http://schemas.microsoft.com/office/powerpoint/2010/main" val="387132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88F3C9-8730-1BB7-1D0E-7C4852168448}"/>
              </a:ext>
            </a:extLst>
          </p:cNvPr>
          <p:cNvSpPr txBox="1"/>
          <p:nvPr/>
        </p:nvSpPr>
        <p:spPr>
          <a:xfrm>
            <a:off x="4767943" y="1765519"/>
            <a:ext cx="6096000" cy="39087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3200" b="1" dirty="0"/>
              <a:t>Mick Girdwood</a:t>
            </a:r>
          </a:p>
          <a:p>
            <a:endParaRPr lang="en-AU" dirty="0"/>
          </a:p>
          <a:p>
            <a:r>
              <a:rPr lang="en-AU" dirty="0"/>
              <a:t>PhD Student / Physiotherapist</a:t>
            </a:r>
          </a:p>
          <a:p>
            <a:r>
              <a:rPr lang="en-AU" dirty="0"/>
              <a:t>La Trobe Sports &amp; Exercise Medicine Research Centre</a:t>
            </a:r>
          </a:p>
          <a:p>
            <a:endParaRPr lang="en-AU" dirty="0"/>
          </a:p>
          <a:p>
            <a:r>
              <a:rPr lang="en-AU" dirty="0">
                <a:hlinkClick r:id="rId2"/>
              </a:rPr>
              <a:t>m.girdwood@Latrobe.edu</a:t>
            </a:r>
            <a:endParaRPr lang="en-AU" dirty="0"/>
          </a:p>
          <a:p>
            <a:endParaRPr lang="en-AU" dirty="0"/>
          </a:p>
          <a:p>
            <a:r>
              <a:rPr lang="en-AU" dirty="0"/>
              <a:t>Research interests:</a:t>
            </a:r>
          </a:p>
          <a:p>
            <a:r>
              <a:rPr lang="en-AU" dirty="0"/>
              <a:t>Muscle strength and cortical processes in MSK injuries</a:t>
            </a:r>
          </a:p>
          <a:p>
            <a:endParaRPr lang="en-AU" dirty="0"/>
          </a:p>
          <a:p>
            <a:r>
              <a:rPr lang="en-AU" dirty="0"/>
              <a:t>I use R for:</a:t>
            </a:r>
          </a:p>
          <a:p>
            <a:r>
              <a:rPr lang="en-AU" dirty="0"/>
              <a:t>Data management, wrangling, analysis and visualisation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E1F493-F067-421D-9749-EA9FDFFB8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8385" y="2168070"/>
            <a:ext cx="2538186" cy="312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373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EF4464-6A92-51B5-DD59-21907E8CF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9771" y="642731"/>
            <a:ext cx="4514850" cy="5791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0BF64F-52F8-2272-3A22-656160A61B7E}"/>
              </a:ext>
            </a:extLst>
          </p:cNvPr>
          <p:cNvSpPr txBox="1"/>
          <p:nvPr/>
        </p:nvSpPr>
        <p:spPr>
          <a:xfrm rot="21071259">
            <a:off x="-231511" y="2964142"/>
            <a:ext cx="685091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4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Scenario: </a:t>
            </a:r>
          </a:p>
          <a:p>
            <a:pPr algn="ctr"/>
            <a:r>
              <a:rPr lang="en-AU" sz="4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Gait Experiments</a:t>
            </a:r>
          </a:p>
        </p:txBody>
      </p:sp>
    </p:spTree>
    <p:extLst>
      <p:ext uri="{BB962C8B-B14F-4D97-AF65-F5344CB8AC3E}">
        <p14:creationId xmlns:p14="http://schemas.microsoft.com/office/powerpoint/2010/main" val="3578293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F625C57-F488-85B7-6193-FE51A8C17A1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48" t="10314" r="24508" b="8432"/>
          <a:stretch/>
        </p:blipFill>
        <p:spPr>
          <a:xfrm>
            <a:off x="674562" y="1923456"/>
            <a:ext cx="2757522" cy="30110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F2E2E2-0F2F-F257-7485-15284E30C20F}"/>
              </a:ext>
            </a:extLst>
          </p:cNvPr>
          <p:cNvSpPr txBox="1"/>
          <p:nvPr/>
        </p:nvSpPr>
        <p:spPr>
          <a:xfrm>
            <a:off x="451763" y="4934544"/>
            <a:ext cx="320312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/>
              <a:t>50 participants</a:t>
            </a:r>
          </a:p>
          <a:p>
            <a:pPr algn="ctr"/>
            <a:r>
              <a:rPr lang="en-AU" dirty="0"/>
              <a:t>25 symptomatic, 25 control</a:t>
            </a:r>
          </a:p>
          <a:p>
            <a:pPr algn="ctr"/>
            <a:r>
              <a:rPr lang="en-AU" dirty="0"/>
              <a:t>10 trials per participant</a:t>
            </a:r>
          </a:p>
          <a:p>
            <a:pPr algn="ctr"/>
            <a:endParaRPr lang="en-AU" dirty="0"/>
          </a:p>
          <a:p>
            <a:pPr algn="ctr"/>
            <a:r>
              <a:rPr lang="en-AU" dirty="0"/>
              <a:t>500 trials total</a:t>
            </a:r>
          </a:p>
          <a:p>
            <a:pPr algn="ctr"/>
            <a:r>
              <a:rPr lang="en-AU" dirty="0"/>
              <a:t>(250 trials per group)</a:t>
            </a: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480C22C2-8A01-FECD-747A-E41DAA3207B0}"/>
              </a:ext>
            </a:extLst>
          </p:cNvPr>
          <p:cNvGrpSpPr/>
          <p:nvPr/>
        </p:nvGrpSpPr>
        <p:grpSpPr>
          <a:xfrm>
            <a:off x="4655564" y="2146852"/>
            <a:ext cx="2365513" cy="2713383"/>
            <a:chOff x="4114800" y="2146852"/>
            <a:chExt cx="2365513" cy="2713383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F1F687B8-7E38-6162-E4E8-B64AA485E81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12365" y="2146852"/>
              <a:ext cx="0" cy="2713383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545473B-AC37-B40A-9169-560F7A4CFF28}"/>
                </a:ext>
              </a:extLst>
            </p:cNvPr>
            <p:cNvCxnSpPr>
              <a:cxnSpLocks/>
            </p:cNvCxnSpPr>
            <p:nvPr/>
          </p:nvCxnSpPr>
          <p:spPr>
            <a:xfrm>
              <a:off x="4114800" y="3329609"/>
              <a:ext cx="2365513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C0C3D1B-0530-F99E-A736-01B3A0D61295}"/>
                </a:ext>
              </a:extLst>
            </p:cNvPr>
            <p:cNvCxnSpPr>
              <a:cxnSpLocks/>
            </p:cNvCxnSpPr>
            <p:nvPr/>
          </p:nvCxnSpPr>
          <p:spPr>
            <a:xfrm>
              <a:off x="4114800" y="3949148"/>
              <a:ext cx="2365513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E203CD81-3EE3-8C9F-6C7E-E5F1682E3C4C}"/>
                </a:ext>
              </a:extLst>
            </p:cNvPr>
            <p:cNvCxnSpPr>
              <a:cxnSpLocks/>
            </p:cNvCxnSpPr>
            <p:nvPr/>
          </p:nvCxnSpPr>
          <p:spPr>
            <a:xfrm>
              <a:off x="4114800" y="4548809"/>
              <a:ext cx="2365513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BEE7982A-903F-807E-60E6-C8FAB1DE03D5}"/>
                </a:ext>
              </a:extLst>
            </p:cNvPr>
            <p:cNvCxnSpPr>
              <a:cxnSpLocks/>
            </p:cNvCxnSpPr>
            <p:nvPr/>
          </p:nvCxnSpPr>
          <p:spPr>
            <a:xfrm>
              <a:off x="4114800" y="2753139"/>
              <a:ext cx="2365513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667E692-7BF1-CF95-B2D5-54BBE98D36C9}"/>
                </a:ext>
              </a:extLst>
            </p:cNvPr>
            <p:cNvSpPr/>
            <p:nvPr/>
          </p:nvSpPr>
          <p:spPr>
            <a:xfrm>
              <a:off x="4572000" y="2395041"/>
              <a:ext cx="1659835" cy="424821"/>
            </a:xfrm>
            <a:custGeom>
              <a:avLst/>
              <a:gdLst>
                <a:gd name="connsiteX0" fmla="*/ 0 w 1659835"/>
                <a:gd name="connsiteY0" fmla="*/ 348159 h 424821"/>
                <a:gd name="connsiteX1" fmla="*/ 288235 w 1659835"/>
                <a:gd name="connsiteY1" fmla="*/ 129498 h 424821"/>
                <a:gd name="connsiteX2" fmla="*/ 675861 w 1659835"/>
                <a:gd name="connsiteY2" fmla="*/ 417733 h 424821"/>
                <a:gd name="connsiteX3" fmla="*/ 1073426 w 1659835"/>
                <a:gd name="connsiteY3" fmla="*/ 308402 h 424821"/>
                <a:gd name="connsiteX4" fmla="*/ 1351722 w 1659835"/>
                <a:gd name="connsiteY4" fmla="*/ 289 h 424821"/>
                <a:gd name="connsiteX5" fmla="*/ 1659835 w 1659835"/>
                <a:gd name="connsiteY5" fmla="*/ 368037 h 424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9835" h="424821">
                  <a:moveTo>
                    <a:pt x="0" y="348159"/>
                  </a:moveTo>
                  <a:cubicBezTo>
                    <a:pt x="87796" y="233030"/>
                    <a:pt x="175592" y="117902"/>
                    <a:pt x="288235" y="129498"/>
                  </a:cubicBezTo>
                  <a:cubicBezTo>
                    <a:pt x="400878" y="141094"/>
                    <a:pt x="544996" y="387916"/>
                    <a:pt x="675861" y="417733"/>
                  </a:cubicBezTo>
                  <a:cubicBezTo>
                    <a:pt x="806726" y="447550"/>
                    <a:pt x="960782" y="377976"/>
                    <a:pt x="1073426" y="308402"/>
                  </a:cubicBezTo>
                  <a:cubicBezTo>
                    <a:pt x="1186070" y="238828"/>
                    <a:pt x="1253987" y="-9650"/>
                    <a:pt x="1351722" y="289"/>
                  </a:cubicBezTo>
                  <a:cubicBezTo>
                    <a:pt x="1449457" y="10228"/>
                    <a:pt x="1554646" y="189132"/>
                    <a:pt x="1659835" y="368037"/>
                  </a:cubicBezTo>
                </a:path>
              </a:pathLst>
            </a:cu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56A9421-C1A9-A9B7-2180-21067AB78E4A}"/>
                </a:ext>
              </a:extLst>
            </p:cNvPr>
            <p:cNvSpPr/>
            <p:nvPr/>
          </p:nvSpPr>
          <p:spPr>
            <a:xfrm>
              <a:off x="4542183" y="2933937"/>
              <a:ext cx="1709530" cy="689646"/>
            </a:xfrm>
            <a:custGeom>
              <a:avLst/>
              <a:gdLst>
                <a:gd name="connsiteX0" fmla="*/ 0 w 1709530"/>
                <a:gd name="connsiteY0" fmla="*/ 395672 h 689646"/>
                <a:gd name="connsiteX1" fmla="*/ 198782 w 1709530"/>
                <a:gd name="connsiteY1" fmla="*/ 8046 h 689646"/>
                <a:gd name="connsiteX2" fmla="*/ 586408 w 1709530"/>
                <a:gd name="connsiteY2" fmla="*/ 177011 h 689646"/>
                <a:gd name="connsiteX3" fmla="*/ 1292087 w 1709530"/>
                <a:gd name="connsiteY3" fmla="*/ 683906 h 689646"/>
                <a:gd name="connsiteX4" fmla="*/ 1709530 w 1709530"/>
                <a:gd name="connsiteY4" fmla="*/ 405611 h 689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9530" h="689646">
                  <a:moveTo>
                    <a:pt x="0" y="395672"/>
                  </a:moveTo>
                  <a:cubicBezTo>
                    <a:pt x="50523" y="220080"/>
                    <a:pt x="101047" y="44489"/>
                    <a:pt x="198782" y="8046"/>
                  </a:cubicBezTo>
                  <a:cubicBezTo>
                    <a:pt x="296517" y="-28397"/>
                    <a:pt x="404191" y="64368"/>
                    <a:pt x="586408" y="177011"/>
                  </a:cubicBezTo>
                  <a:cubicBezTo>
                    <a:pt x="768626" y="289654"/>
                    <a:pt x="1104900" y="645806"/>
                    <a:pt x="1292087" y="683906"/>
                  </a:cubicBezTo>
                  <a:cubicBezTo>
                    <a:pt x="1479274" y="722006"/>
                    <a:pt x="1594402" y="563808"/>
                    <a:pt x="1709530" y="405611"/>
                  </a:cubicBezTo>
                </a:path>
              </a:pathLst>
            </a:cu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5DDAABF-572E-5D1C-7064-24B9A02FB81B}"/>
                </a:ext>
              </a:extLst>
            </p:cNvPr>
            <p:cNvSpPr/>
            <p:nvPr/>
          </p:nvSpPr>
          <p:spPr>
            <a:xfrm>
              <a:off x="4522304" y="3653650"/>
              <a:ext cx="1660870" cy="448335"/>
            </a:xfrm>
            <a:custGeom>
              <a:avLst/>
              <a:gdLst>
                <a:gd name="connsiteX0" fmla="*/ 0 w 1660870"/>
                <a:gd name="connsiteY0" fmla="*/ 262367 h 448335"/>
                <a:gd name="connsiteX1" fmla="*/ 178905 w 1660870"/>
                <a:gd name="connsiteY1" fmla="*/ 3950 h 448335"/>
                <a:gd name="connsiteX2" fmla="*/ 318053 w 1660870"/>
                <a:gd name="connsiteY2" fmla="*/ 441272 h 448335"/>
                <a:gd name="connsiteX3" fmla="*/ 606287 w 1660870"/>
                <a:gd name="connsiteY3" fmla="*/ 262367 h 448335"/>
                <a:gd name="connsiteX4" fmla="*/ 844826 w 1660870"/>
                <a:gd name="connsiteY4" fmla="*/ 103341 h 448335"/>
                <a:gd name="connsiteX5" fmla="*/ 1023731 w 1660870"/>
                <a:gd name="connsiteY5" fmla="*/ 302124 h 448335"/>
                <a:gd name="connsiteX6" fmla="*/ 1252331 w 1660870"/>
                <a:gd name="connsiteY6" fmla="*/ 322002 h 448335"/>
                <a:gd name="connsiteX7" fmla="*/ 1331844 w 1660870"/>
                <a:gd name="connsiteY7" fmla="*/ 83463 h 448335"/>
                <a:gd name="connsiteX8" fmla="*/ 1610139 w 1660870"/>
                <a:gd name="connsiteY8" fmla="*/ 371698 h 448335"/>
                <a:gd name="connsiteX9" fmla="*/ 1659835 w 1660870"/>
                <a:gd name="connsiteY9" fmla="*/ 292185 h 448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60870" h="448335">
                  <a:moveTo>
                    <a:pt x="0" y="262367"/>
                  </a:moveTo>
                  <a:cubicBezTo>
                    <a:pt x="62948" y="118250"/>
                    <a:pt x="125896" y="-25867"/>
                    <a:pt x="178905" y="3950"/>
                  </a:cubicBezTo>
                  <a:cubicBezTo>
                    <a:pt x="231914" y="33767"/>
                    <a:pt x="246823" y="398203"/>
                    <a:pt x="318053" y="441272"/>
                  </a:cubicBezTo>
                  <a:cubicBezTo>
                    <a:pt x="389283" y="484341"/>
                    <a:pt x="518492" y="318689"/>
                    <a:pt x="606287" y="262367"/>
                  </a:cubicBezTo>
                  <a:cubicBezTo>
                    <a:pt x="694083" y="206045"/>
                    <a:pt x="775252" y="96715"/>
                    <a:pt x="844826" y="103341"/>
                  </a:cubicBezTo>
                  <a:cubicBezTo>
                    <a:pt x="914400" y="109967"/>
                    <a:pt x="955814" y="265681"/>
                    <a:pt x="1023731" y="302124"/>
                  </a:cubicBezTo>
                  <a:cubicBezTo>
                    <a:pt x="1091648" y="338567"/>
                    <a:pt x="1200979" y="358445"/>
                    <a:pt x="1252331" y="322002"/>
                  </a:cubicBezTo>
                  <a:cubicBezTo>
                    <a:pt x="1303683" y="285559"/>
                    <a:pt x="1272209" y="75180"/>
                    <a:pt x="1331844" y="83463"/>
                  </a:cubicBezTo>
                  <a:cubicBezTo>
                    <a:pt x="1391479" y="91746"/>
                    <a:pt x="1555474" y="336911"/>
                    <a:pt x="1610139" y="371698"/>
                  </a:cubicBezTo>
                  <a:cubicBezTo>
                    <a:pt x="1664804" y="406485"/>
                    <a:pt x="1662319" y="349335"/>
                    <a:pt x="1659835" y="292185"/>
                  </a:cubicBezTo>
                </a:path>
              </a:pathLst>
            </a:cu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8CD31E1-9938-70C0-E6D4-2FB5DB63810B}"/>
                </a:ext>
              </a:extLst>
            </p:cNvPr>
            <p:cNvSpPr/>
            <p:nvPr/>
          </p:nvSpPr>
          <p:spPr>
            <a:xfrm>
              <a:off x="4512365" y="4124542"/>
              <a:ext cx="1739348" cy="602768"/>
            </a:xfrm>
            <a:custGeom>
              <a:avLst/>
              <a:gdLst>
                <a:gd name="connsiteX0" fmla="*/ 0 w 1739348"/>
                <a:gd name="connsiteY0" fmla="*/ 447458 h 602768"/>
                <a:gd name="connsiteX1" fmla="*/ 278296 w 1739348"/>
                <a:gd name="connsiteY1" fmla="*/ 198980 h 602768"/>
                <a:gd name="connsiteX2" fmla="*/ 725557 w 1739348"/>
                <a:gd name="connsiteY2" fmla="*/ 189041 h 602768"/>
                <a:gd name="connsiteX3" fmla="*/ 904461 w 1739348"/>
                <a:gd name="connsiteY3" fmla="*/ 197 h 602768"/>
                <a:gd name="connsiteX4" fmla="*/ 1192696 w 1739348"/>
                <a:gd name="connsiteY4" fmla="*/ 228797 h 602768"/>
                <a:gd name="connsiteX5" fmla="*/ 1451113 w 1739348"/>
                <a:gd name="connsiteY5" fmla="*/ 79710 h 602768"/>
                <a:gd name="connsiteX6" fmla="*/ 1649896 w 1739348"/>
                <a:gd name="connsiteY6" fmla="*/ 586606 h 602768"/>
                <a:gd name="connsiteX7" fmla="*/ 1739348 w 1739348"/>
                <a:gd name="connsiteY7" fmla="*/ 427580 h 602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9348" h="602768">
                  <a:moveTo>
                    <a:pt x="0" y="447458"/>
                  </a:moveTo>
                  <a:cubicBezTo>
                    <a:pt x="78685" y="344753"/>
                    <a:pt x="157370" y="242049"/>
                    <a:pt x="278296" y="198980"/>
                  </a:cubicBezTo>
                  <a:cubicBezTo>
                    <a:pt x="399222" y="155911"/>
                    <a:pt x="621196" y="222171"/>
                    <a:pt x="725557" y="189041"/>
                  </a:cubicBezTo>
                  <a:cubicBezTo>
                    <a:pt x="829918" y="155911"/>
                    <a:pt x="826605" y="-6429"/>
                    <a:pt x="904461" y="197"/>
                  </a:cubicBezTo>
                  <a:cubicBezTo>
                    <a:pt x="982317" y="6823"/>
                    <a:pt x="1101587" y="215545"/>
                    <a:pt x="1192696" y="228797"/>
                  </a:cubicBezTo>
                  <a:cubicBezTo>
                    <a:pt x="1283805" y="242049"/>
                    <a:pt x="1374913" y="20075"/>
                    <a:pt x="1451113" y="79710"/>
                  </a:cubicBezTo>
                  <a:cubicBezTo>
                    <a:pt x="1527313" y="139345"/>
                    <a:pt x="1601857" y="528628"/>
                    <a:pt x="1649896" y="586606"/>
                  </a:cubicBezTo>
                  <a:cubicBezTo>
                    <a:pt x="1697935" y="644584"/>
                    <a:pt x="1718641" y="536082"/>
                    <a:pt x="1739348" y="427580"/>
                  </a:cubicBezTo>
                </a:path>
              </a:pathLst>
            </a:cu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43EC09C8-174B-1331-37A9-A0F1C3DAE590}"/>
              </a:ext>
            </a:extLst>
          </p:cNvPr>
          <p:cNvSpPr txBox="1"/>
          <p:nvPr/>
        </p:nvSpPr>
        <p:spPr>
          <a:xfrm>
            <a:off x="4124550" y="4976589"/>
            <a:ext cx="34275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/>
              <a:t>20 measured temporal </a:t>
            </a:r>
          </a:p>
          <a:p>
            <a:pPr algn="ctr"/>
            <a:r>
              <a:rPr lang="en-AU" dirty="0"/>
              <a:t>variables per trial + time</a:t>
            </a:r>
          </a:p>
          <a:p>
            <a:pPr algn="ctr"/>
            <a:endParaRPr lang="en-AU" dirty="0"/>
          </a:p>
          <a:p>
            <a:pPr algn="ctr"/>
            <a:r>
              <a:rPr lang="en-AU" dirty="0"/>
              <a:t>Each trial duration is different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3D4CFDE9-E1B1-F67C-8F4E-DDFFC0E15874}"/>
              </a:ext>
            </a:extLst>
          </p:cNvPr>
          <p:cNvSpPr txBox="1"/>
          <p:nvPr/>
        </p:nvSpPr>
        <p:spPr>
          <a:xfrm>
            <a:off x="8120691" y="4939279"/>
            <a:ext cx="328647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/>
              <a:t>10 CSV files per participant</a:t>
            </a:r>
          </a:p>
          <a:p>
            <a:pPr algn="ctr"/>
            <a:r>
              <a:rPr lang="en-AU" dirty="0"/>
              <a:t>21 data columns per file</a:t>
            </a:r>
          </a:p>
          <a:p>
            <a:pPr algn="ctr"/>
            <a:endParaRPr lang="en-AU" dirty="0"/>
          </a:p>
          <a:p>
            <a:pPr algn="ctr"/>
            <a:r>
              <a:rPr lang="en-AU" dirty="0"/>
              <a:t>+ 1 Excel spreadsheet</a:t>
            </a:r>
          </a:p>
          <a:p>
            <a:pPr algn="ctr"/>
            <a:r>
              <a:rPr lang="en-AU" dirty="0"/>
              <a:t>with participant info</a:t>
            </a:r>
          </a:p>
          <a:p>
            <a:pPr algn="ctr"/>
            <a:r>
              <a:rPr lang="en-AU" dirty="0"/>
              <a:t>(group, age, mass, sex, etc)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F0796FF9-B935-7D96-391B-182CEC8FB541}"/>
              </a:ext>
            </a:extLst>
          </p:cNvPr>
          <p:cNvGrpSpPr/>
          <p:nvPr/>
        </p:nvGrpSpPr>
        <p:grpSpPr>
          <a:xfrm>
            <a:off x="8042414" y="2299136"/>
            <a:ext cx="3443027" cy="2232452"/>
            <a:chOff x="7317762" y="2299136"/>
            <a:chExt cx="3443027" cy="2232452"/>
          </a:xfrm>
        </p:grpSpPr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3BE5A40F-1E42-DFC5-16E4-0E1DCE700DF1}"/>
                </a:ext>
              </a:extLst>
            </p:cNvPr>
            <p:cNvGrpSpPr/>
            <p:nvPr/>
          </p:nvGrpSpPr>
          <p:grpSpPr>
            <a:xfrm>
              <a:off x="7464286" y="2299136"/>
              <a:ext cx="2205449" cy="908005"/>
              <a:chOff x="7679636" y="2287745"/>
              <a:chExt cx="3431274" cy="1412689"/>
            </a:xfrm>
          </p:grpSpPr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92C58456-26A7-BCF6-7755-D3470E95BC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79636" y="228963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ACFAEC5B-BB18-736A-A567-E322EBB3962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78687" y="228963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53" name="Picture 52">
                <a:extLst>
                  <a:ext uri="{FF2B5EF4-FFF2-40B4-BE49-F238E27FC236}">
                    <a16:creationId xmlns:a16="http://schemas.microsoft.com/office/drawing/2014/main" id="{8205F5D7-479B-1258-0D17-8D24D93D6C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49579" y="2304223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54" name="Picture 53">
                <a:extLst>
                  <a:ext uri="{FF2B5EF4-FFF2-40B4-BE49-F238E27FC236}">
                    <a16:creationId xmlns:a16="http://schemas.microsoft.com/office/drawing/2014/main" id="{872465E5-217D-4322-267F-49AF238A62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2808" y="228963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89D25C8E-3118-376B-ADFE-742AD4D23AB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11859" y="228774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BB50F3A5-92C3-13AA-1456-30495A28D1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79636" y="298679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CAD13B84-4D68-8403-59AB-5D143E76558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78687" y="298679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58" name="Picture 57">
                <a:extLst>
                  <a:ext uri="{FF2B5EF4-FFF2-40B4-BE49-F238E27FC236}">
                    <a16:creationId xmlns:a16="http://schemas.microsoft.com/office/drawing/2014/main" id="{A0A8FFBC-60FD-1147-FCD6-AD875D76D48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49579" y="3001383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59" name="Picture 58">
                <a:extLst>
                  <a:ext uri="{FF2B5EF4-FFF2-40B4-BE49-F238E27FC236}">
                    <a16:creationId xmlns:a16="http://schemas.microsoft.com/office/drawing/2014/main" id="{6DE46FF4-1514-47AF-ED3D-66BD495F895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2808" y="298679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6681F85A-3EB7-7CD1-730B-2CA443E954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11859" y="2984905"/>
                <a:ext cx="699051" cy="699051"/>
              </a:xfrm>
              <a:prstGeom prst="rect">
                <a:avLst/>
              </a:prstGeom>
            </p:spPr>
          </p:pic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934C63EE-4CA7-1FCC-CF7E-354583563C43}"/>
                </a:ext>
              </a:extLst>
            </p:cNvPr>
            <p:cNvGrpSpPr/>
            <p:nvPr/>
          </p:nvGrpSpPr>
          <p:grpSpPr>
            <a:xfrm>
              <a:off x="7470172" y="3623583"/>
              <a:ext cx="2205449" cy="908005"/>
              <a:chOff x="7679636" y="2287745"/>
              <a:chExt cx="3431274" cy="1412689"/>
            </a:xfrm>
          </p:grpSpPr>
          <p:pic>
            <p:nvPicPr>
              <p:cNvPr id="63" name="Picture 62">
                <a:extLst>
                  <a:ext uri="{FF2B5EF4-FFF2-40B4-BE49-F238E27FC236}">
                    <a16:creationId xmlns:a16="http://schemas.microsoft.com/office/drawing/2014/main" id="{B6EC84DA-EDBC-73B3-DF22-231C49593C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79636" y="228963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64" name="Picture 63">
                <a:extLst>
                  <a:ext uri="{FF2B5EF4-FFF2-40B4-BE49-F238E27FC236}">
                    <a16:creationId xmlns:a16="http://schemas.microsoft.com/office/drawing/2014/main" id="{B8FCED77-B124-824A-C635-16C147AA46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78687" y="228963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65" name="Picture 64">
                <a:extLst>
                  <a:ext uri="{FF2B5EF4-FFF2-40B4-BE49-F238E27FC236}">
                    <a16:creationId xmlns:a16="http://schemas.microsoft.com/office/drawing/2014/main" id="{D5BE1EA9-7993-30D2-B144-85C8F87EA6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49579" y="2304223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66" name="Picture 65">
                <a:extLst>
                  <a:ext uri="{FF2B5EF4-FFF2-40B4-BE49-F238E27FC236}">
                    <a16:creationId xmlns:a16="http://schemas.microsoft.com/office/drawing/2014/main" id="{B2923246-DED5-04EA-B0C8-6EC0D90E211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2808" y="228963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67" name="Picture 66">
                <a:extLst>
                  <a:ext uri="{FF2B5EF4-FFF2-40B4-BE49-F238E27FC236}">
                    <a16:creationId xmlns:a16="http://schemas.microsoft.com/office/drawing/2014/main" id="{97FBB44D-432E-08C9-AAA8-F08FEE59E4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11859" y="228774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68" name="Picture 67">
                <a:extLst>
                  <a:ext uri="{FF2B5EF4-FFF2-40B4-BE49-F238E27FC236}">
                    <a16:creationId xmlns:a16="http://schemas.microsoft.com/office/drawing/2014/main" id="{5A7821FB-1790-4E79-207F-07201DCB7C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79636" y="298679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69" name="Picture 68">
                <a:extLst>
                  <a:ext uri="{FF2B5EF4-FFF2-40B4-BE49-F238E27FC236}">
                    <a16:creationId xmlns:a16="http://schemas.microsoft.com/office/drawing/2014/main" id="{8CC15E11-A61F-FA05-8EB8-38A359D146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378687" y="298679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70" name="Picture 69">
                <a:extLst>
                  <a:ext uri="{FF2B5EF4-FFF2-40B4-BE49-F238E27FC236}">
                    <a16:creationId xmlns:a16="http://schemas.microsoft.com/office/drawing/2014/main" id="{376D058E-7E6E-6B9E-E27D-43A9AD17A7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049579" y="3001383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71" name="Picture 70">
                <a:extLst>
                  <a:ext uri="{FF2B5EF4-FFF2-40B4-BE49-F238E27FC236}">
                    <a16:creationId xmlns:a16="http://schemas.microsoft.com/office/drawing/2014/main" id="{D6DCBF44-A97E-184A-5967-96389DEE85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712808" y="2986795"/>
                <a:ext cx="699051" cy="699051"/>
              </a:xfrm>
              <a:prstGeom prst="rect">
                <a:avLst/>
              </a:prstGeom>
            </p:spPr>
          </p:pic>
          <p:pic>
            <p:nvPicPr>
              <p:cNvPr id="72" name="Picture 71">
                <a:extLst>
                  <a:ext uri="{FF2B5EF4-FFF2-40B4-BE49-F238E27FC236}">
                    <a16:creationId xmlns:a16="http://schemas.microsoft.com/office/drawing/2014/main" id="{91884616-D849-0790-4796-0C60B16F4C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411859" y="2984905"/>
                <a:ext cx="699051" cy="699051"/>
              </a:xfrm>
              <a:prstGeom prst="rect">
                <a:avLst/>
              </a:prstGeom>
            </p:spPr>
          </p:pic>
        </p:grp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6FE4309F-0CDA-DFDF-CF52-126531355884}"/>
                </a:ext>
              </a:extLst>
            </p:cNvPr>
            <p:cNvSpPr txBox="1"/>
            <p:nvPr/>
          </p:nvSpPr>
          <p:spPr>
            <a:xfrm rot="20451484">
              <a:off x="7317762" y="2434757"/>
              <a:ext cx="24064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SUBJECT 1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15316F5B-29A7-BF11-7CAE-F2371601B7A8}"/>
                </a:ext>
              </a:extLst>
            </p:cNvPr>
            <p:cNvSpPr txBox="1"/>
            <p:nvPr/>
          </p:nvSpPr>
          <p:spPr>
            <a:xfrm rot="20451484">
              <a:off x="7366259" y="3764155"/>
              <a:ext cx="24064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3200" b="1" dirty="0">
                  <a:solidFill>
                    <a:srgbClr val="FF0000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SUBJECT 2</a:t>
              </a:r>
            </a:p>
          </p:txBody>
        </p:sp>
        <p:pic>
          <p:nvPicPr>
            <p:cNvPr id="99" name="Picture 98">
              <a:extLst>
                <a:ext uri="{FF2B5EF4-FFF2-40B4-BE49-F238E27FC236}">
                  <a16:creationId xmlns:a16="http://schemas.microsoft.com/office/drawing/2014/main" id="{D9E9D987-6835-6FFB-05F1-EFDE681564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56420" y="2971891"/>
              <a:ext cx="904369" cy="904369"/>
            </a:xfrm>
            <a:prstGeom prst="rect">
              <a:avLst/>
            </a:prstGeom>
          </p:spPr>
        </p:pic>
      </p:grpSp>
      <p:sp>
        <p:nvSpPr>
          <p:cNvPr id="102" name="TextBox 101">
            <a:extLst>
              <a:ext uri="{FF2B5EF4-FFF2-40B4-BE49-F238E27FC236}">
                <a16:creationId xmlns:a16="http://schemas.microsoft.com/office/drawing/2014/main" id="{2CCCC1E8-69F6-6DFB-9294-5C606C7A5F43}"/>
              </a:ext>
            </a:extLst>
          </p:cNvPr>
          <p:cNvSpPr txBox="1"/>
          <p:nvPr/>
        </p:nvSpPr>
        <p:spPr>
          <a:xfrm rot="21071259">
            <a:off x="4070095" y="536654"/>
            <a:ext cx="68509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Experimental data</a:t>
            </a:r>
          </a:p>
        </p:txBody>
      </p:sp>
    </p:spTree>
    <p:extLst>
      <p:ext uri="{BB962C8B-B14F-4D97-AF65-F5344CB8AC3E}">
        <p14:creationId xmlns:p14="http://schemas.microsoft.com/office/powerpoint/2010/main" val="1856879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C339EBD4-D01B-0CCA-A225-A1EF28D92A95}"/>
              </a:ext>
            </a:extLst>
          </p:cNvPr>
          <p:cNvSpPr/>
          <p:nvPr/>
        </p:nvSpPr>
        <p:spPr>
          <a:xfrm>
            <a:off x="2660904" y="3863340"/>
            <a:ext cx="1545336" cy="864108"/>
          </a:xfrm>
          <a:custGeom>
            <a:avLst/>
            <a:gdLst>
              <a:gd name="connsiteX0" fmla="*/ 0 w 1545336"/>
              <a:gd name="connsiteY0" fmla="*/ 850392 h 864108"/>
              <a:gd name="connsiteX1" fmla="*/ 352044 w 1545336"/>
              <a:gd name="connsiteY1" fmla="*/ 502920 h 864108"/>
              <a:gd name="connsiteX2" fmla="*/ 626364 w 1545336"/>
              <a:gd name="connsiteY2" fmla="*/ 105156 h 864108"/>
              <a:gd name="connsiteX3" fmla="*/ 685800 w 1545336"/>
              <a:gd name="connsiteY3" fmla="*/ 0 h 864108"/>
              <a:gd name="connsiteX4" fmla="*/ 813816 w 1545336"/>
              <a:gd name="connsiteY4" fmla="*/ 192024 h 864108"/>
              <a:gd name="connsiteX5" fmla="*/ 1001268 w 1545336"/>
              <a:gd name="connsiteY5" fmla="*/ 425196 h 864108"/>
              <a:gd name="connsiteX6" fmla="*/ 1216152 w 1545336"/>
              <a:gd name="connsiteY6" fmla="*/ 621792 h 864108"/>
              <a:gd name="connsiteX7" fmla="*/ 1490472 w 1545336"/>
              <a:gd name="connsiteY7" fmla="*/ 818388 h 864108"/>
              <a:gd name="connsiteX8" fmla="*/ 1545336 w 1545336"/>
              <a:gd name="connsiteY8" fmla="*/ 864108 h 864108"/>
              <a:gd name="connsiteX9" fmla="*/ 0 w 1545336"/>
              <a:gd name="connsiteY9" fmla="*/ 850392 h 86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45336" h="864108">
                <a:moveTo>
                  <a:pt x="0" y="850392"/>
                </a:moveTo>
                <a:lnTo>
                  <a:pt x="352044" y="502920"/>
                </a:lnTo>
                <a:lnTo>
                  <a:pt x="626364" y="105156"/>
                </a:lnTo>
                <a:lnTo>
                  <a:pt x="685800" y="0"/>
                </a:lnTo>
                <a:lnTo>
                  <a:pt x="813816" y="192024"/>
                </a:lnTo>
                <a:lnTo>
                  <a:pt x="1001268" y="425196"/>
                </a:lnTo>
                <a:lnTo>
                  <a:pt x="1216152" y="621792"/>
                </a:lnTo>
                <a:lnTo>
                  <a:pt x="1490472" y="818388"/>
                </a:lnTo>
                <a:lnTo>
                  <a:pt x="1545336" y="864108"/>
                </a:lnTo>
                <a:lnTo>
                  <a:pt x="0" y="850392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35841DB-985C-20B3-D687-9F477BB72325}"/>
              </a:ext>
            </a:extLst>
          </p:cNvPr>
          <p:cNvGrpSpPr/>
          <p:nvPr/>
        </p:nvGrpSpPr>
        <p:grpSpPr>
          <a:xfrm>
            <a:off x="579293" y="2305608"/>
            <a:ext cx="5115464" cy="2419961"/>
            <a:chOff x="2844800" y="2302933"/>
            <a:chExt cx="3962400" cy="187448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D0017D6-E5DA-B260-1B90-1CC1CB691EFE}"/>
                </a:ext>
              </a:extLst>
            </p:cNvPr>
            <p:cNvGrpSpPr/>
            <p:nvPr/>
          </p:nvGrpSpPr>
          <p:grpSpPr>
            <a:xfrm>
              <a:off x="2895600" y="2680583"/>
              <a:ext cx="2779485" cy="1496833"/>
              <a:chOff x="3120571" y="2680583"/>
              <a:chExt cx="2554514" cy="1496833"/>
            </a:xfrm>
          </p:grpSpPr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1EC03E53-EC6C-CC34-9D48-3A7696A032ED}"/>
                  </a:ext>
                </a:extLst>
              </p:cNvPr>
              <p:cNvSpPr/>
              <p:nvPr/>
            </p:nvSpPr>
            <p:spPr>
              <a:xfrm>
                <a:off x="3120571" y="2680583"/>
                <a:ext cx="1277257" cy="1496833"/>
              </a:xfrm>
              <a:custGeom>
                <a:avLst/>
                <a:gdLst>
                  <a:gd name="connsiteX0" fmla="*/ 0 w 1277257"/>
                  <a:gd name="connsiteY0" fmla="*/ 1496833 h 1496833"/>
                  <a:gd name="connsiteX1" fmla="*/ 266096 w 1277257"/>
                  <a:gd name="connsiteY1" fmla="*/ 1303309 h 1496833"/>
                  <a:gd name="connsiteX2" fmla="*/ 537029 w 1277257"/>
                  <a:gd name="connsiteY2" fmla="*/ 983995 h 1496833"/>
                  <a:gd name="connsiteX3" fmla="*/ 759581 w 1277257"/>
                  <a:gd name="connsiteY3" fmla="*/ 616299 h 1496833"/>
                  <a:gd name="connsiteX4" fmla="*/ 972457 w 1277257"/>
                  <a:gd name="connsiteY4" fmla="*/ 214737 h 1496833"/>
                  <a:gd name="connsiteX5" fmla="*/ 1151467 w 1277257"/>
                  <a:gd name="connsiteY5" fmla="*/ 30890 h 1496833"/>
                  <a:gd name="connsiteX6" fmla="*/ 1277257 w 1277257"/>
                  <a:gd name="connsiteY6" fmla="*/ 1861 h 1496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7257" h="1496833">
                    <a:moveTo>
                      <a:pt x="0" y="1496833"/>
                    </a:moveTo>
                    <a:cubicBezTo>
                      <a:pt x="88295" y="1442807"/>
                      <a:pt x="176591" y="1388782"/>
                      <a:pt x="266096" y="1303309"/>
                    </a:cubicBezTo>
                    <a:cubicBezTo>
                      <a:pt x="355601" y="1217836"/>
                      <a:pt x="454782" y="1098497"/>
                      <a:pt x="537029" y="983995"/>
                    </a:cubicBezTo>
                    <a:cubicBezTo>
                      <a:pt x="619276" y="869493"/>
                      <a:pt x="687010" y="744509"/>
                      <a:pt x="759581" y="616299"/>
                    </a:cubicBezTo>
                    <a:cubicBezTo>
                      <a:pt x="832152" y="488089"/>
                      <a:pt x="907143" y="312305"/>
                      <a:pt x="972457" y="214737"/>
                    </a:cubicBezTo>
                    <a:cubicBezTo>
                      <a:pt x="1037771" y="117169"/>
                      <a:pt x="1100667" y="66369"/>
                      <a:pt x="1151467" y="30890"/>
                    </a:cubicBezTo>
                    <a:cubicBezTo>
                      <a:pt x="1202267" y="-4589"/>
                      <a:pt x="1239762" y="-1364"/>
                      <a:pt x="1277257" y="1861"/>
                    </a:cubicBezTo>
                  </a:path>
                </a:pathLst>
              </a:custGeom>
              <a:noFill/>
              <a:ln w="57150">
                <a:solidFill>
                  <a:srgbClr val="3399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 dirty="0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57853AD8-166E-DD54-7C06-5F48C9763D7D}"/>
                  </a:ext>
                </a:extLst>
              </p:cNvPr>
              <p:cNvSpPr/>
              <p:nvPr/>
            </p:nvSpPr>
            <p:spPr>
              <a:xfrm flipH="1">
                <a:off x="4397828" y="2680583"/>
                <a:ext cx="1277257" cy="1496833"/>
              </a:xfrm>
              <a:custGeom>
                <a:avLst/>
                <a:gdLst>
                  <a:gd name="connsiteX0" fmla="*/ 0 w 1277257"/>
                  <a:gd name="connsiteY0" fmla="*/ 1496833 h 1496833"/>
                  <a:gd name="connsiteX1" fmla="*/ 266096 w 1277257"/>
                  <a:gd name="connsiteY1" fmla="*/ 1303309 h 1496833"/>
                  <a:gd name="connsiteX2" fmla="*/ 537029 w 1277257"/>
                  <a:gd name="connsiteY2" fmla="*/ 983995 h 1496833"/>
                  <a:gd name="connsiteX3" fmla="*/ 759581 w 1277257"/>
                  <a:gd name="connsiteY3" fmla="*/ 616299 h 1496833"/>
                  <a:gd name="connsiteX4" fmla="*/ 972457 w 1277257"/>
                  <a:gd name="connsiteY4" fmla="*/ 214737 h 1496833"/>
                  <a:gd name="connsiteX5" fmla="*/ 1151467 w 1277257"/>
                  <a:gd name="connsiteY5" fmla="*/ 30890 h 1496833"/>
                  <a:gd name="connsiteX6" fmla="*/ 1277257 w 1277257"/>
                  <a:gd name="connsiteY6" fmla="*/ 1861 h 1496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7257" h="1496833">
                    <a:moveTo>
                      <a:pt x="0" y="1496833"/>
                    </a:moveTo>
                    <a:cubicBezTo>
                      <a:pt x="88295" y="1442807"/>
                      <a:pt x="176591" y="1388782"/>
                      <a:pt x="266096" y="1303309"/>
                    </a:cubicBezTo>
                    <a:cubicBezTo>
                      <a:pt x="355601" y="1217836"/>
                      <a:pt x="454782" y="1098497"/>
                      <a:pt x="537029" y="983995"/>
                    </a:cubicBezTo>
                    <a:cubicBezTo>
                      <a:pt x="619276" y="869493"/>
                      <a:pt x="687010" y="744509"/>
                      <a:pt x="759581" y="616299"/>
                    </a:cubicBezTo>
                    <a:cubicBezTo>
                      <a:pt x="832152" y="488089"/>
                      <a:pt x="907143" y="312305"/>
                      <a:pt x="972457" y="214737"/>
                    </a:cubicBezTo>
                    <a:cubicBezTo>
                      <a:pt x="1037771" y="117169"/>
                      <a:pt x="1100667" y="66369"/>
                      <a:pt x="1151467" y="30890"/>
                    </a:cubicBezTo>
                    <a:cubicBezTo>
                      <a:pt x="1202267" y="-4589"/>
                      <a:pt x="1239762" y="-1364"/>
                      <a:pt x="1277257" y="1861"/>
                    </a:cubicBezTo>
                  </a:path>
                </a:pathLst>
              </a:custGeom>
              <a:noFill/>
              <a:ln w="57150">
                <a:solidFill>
                  <a:srgbClr val="3399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0E68146-0963-665E-64E4-02F9F5593E2C}"/>
                </a:ext>
              </a:extLst>
            </p:cNvPr>
            <p:cNvCxnSpPr>
              <a:cxnSpLocks/>
            </p:cNvCxnSpPr>
            <p:nvPr/>
          </p:nvCxnSpPr>
          <p:spPr>
            <a:xfrm>
              <a:off x="2844800" y="4177416"/>
              <a:ext cx="3962400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794926F-6BC7-BCC3-F5AB-00468626BC67}"/>
                </a:ext>
              </a:extLst>
            </p:cNvPr>
            <p:cNvGrpSpPr/>
            <p:nvPr/>
          </p:nvGrpSpPr>
          <p:grpSpPr>
            <a:xfrm>
              <a:off x="4438953" y="2564194"/>
              <a:ext cx="2290838" cy="1613222"/>
              <a:chOff x="3843867" y="2680583"/>
              <a:chExt cx="2554514" cy="1496833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6D9D4752-CA7D-A026-1883-B9EB50AEBEB2}"/>
                  </a:ext>
                </a:extLst>
              </p:cNvPr>
              <p:cNvSpPr/>
              <p:nvPr/>
            </p:nvSpPr>
            <p:spPr>
              <a:xfrm>
                <a:off x="3843867" y="2680583"/>
                <a:ext cx="1277257" cy="1496833"/>
              </a:xfrm>
              <a:custGeom>
                <a:avLst/>
                <a:gdLst>
                  <a:gd name="connsiteX0" fmla="*/ 0 w 1277257"/>
                  <a:gd name="connsiteY0" fmla="*/ 1496833 h 1496833"/>
                  <a:gd name="connsiteX1" fmla="*/ 266096 w 1277257"/>
                  <a:gd name="connsiteY1" fmla="*/ 1303309 h 1496833"/>
                  <a:gd name="connsiteX2" fmla="*/ 537029 w 1277257"/>
                  <a:gd name="connsiteY2" fmla="*/ 983995 h 1496833"/>
                  <a:gd name="connsiteX3" fmla="*/ 759581 w 1277257"/>
                  <a:gd name="connsiteY3" fmla="*/ 616299 h 1496833"/>
                  <a:gd name="connsiteX4" fmla="*/ 972457 w 1277257"/>
                  <a:gd name="connsiteY4" fmla="*/ 214737 h 1496833"/>
                  <a:gd name="connsiteX5" fmla="*/ 1151467 w 1277257"/>
                  <a:gd name="connsiteY5" fmla="*/ 30890 h 1496833"/>
                  <a:gd name="connsiteX6" fmla="*/ 1277257 w 1277257"/>
                  <a:gd name="connsiteY6" fmla="*/ 1861 h 1496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7257" h="1496833">
                    <a:moveTo>
                      <a:pt x="0" y="1496833"/>
                    </a:moveTo>
                    <a:cubicBezTo>
                      <a:pt x="88295" y="1442807"/>
                      <a:pt x="176591" y="1388782"/>
                      <a:pt x="266096" y="1303309"/>
                    </a:cubicBezTo>
                    <a:cubicBezTo>
                      <a:pt x="355601" y="1217836"/>
                      <a:pt x="454782" y="1098497"/>
                      <a:pt x="537029" y="983995"/>
                    </a:cubicBezTo>
                    <a:cubicBezTo>
                      <a:pt x="619276" y="869493"/>
                      <a:pt x="687010" y="744509"/>
                      <a:pt x="759581" y="616299"/>
                    </a:cubicBezTo>
                    <a:cubicBezTo>
                      <a:pt x="832152" y="488089"/>
                      <a:pt x="907143" y="312305"/>
                      <a:pt x="972457" y="214737"/>
                    </a:cubicBezTo>
                    <a:cubicBezTo>
                      <a:pt x="1037771" y="117169"/>
                      <a:pt x="1100667" y="66369"/>
                      <a:pt x="1151467" y="30890"/>
                    </a:cubicBezTo>
                    <a:cubicBezTo>
                      <a:pt x="1202267" y="-4589"/>
                      <a:pt x="1239762" y="-1364"/>
                      <a:pt x="1277257" y="1861"/>
                    </a:cubicBezTo>
                  </a:path>
                </a:pathLst>
              </a:cu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8884B85-165A-D283-F71C-538F5202AF54}"/>
                  </a:ext>
                </a:extLst>
              </p:cNvPr>
              <p:cNvSpPr/>
              <p:nvPr/>
            </p:nvSpPr>
            <p:spPr>
              <a:xfrm flipH="1">
                <a:off x="5121124" y="2680583"/>
                <a:ext cx="1277257" cy="1496833"/>
              </a:xfrm>
              <a:custGeom>
                <a:avLst/>
                <a:gdLst>
                  <a:gd name="connsiteX0" fmla="*/ 0 w 1277257"/>
                  <a:gd name="connsiteY0" fmla="*/ 1496833 h 1496833"/>
                  <a:gd name="connsiteX1" fmla="*/ 266096 w 1277257"/>
                  <a:gd name="connsiteY1" fmla="*/ 1303309 h 1496833"/>
                  <a:gd name="connsiteX2" fmla="*/ 537029 w 1277257"/>
                  <a:gd name="connsiteY2" fmla="*/ 983995 h 1496833"/>
                  <a:gd name="connsiteX3" fmla="*/ 759581 w 1277257"/>
                  <a:gd name="connsiteY3" fmla="*/ 616299 h 1496833"/>
                  <a:gd name="connsiteX4" fmla="*/ 972457 w 1277257"/>
                  <a:gd name="connsiteY4" fmla="*/ 214737 h 1496833"/>
                  <a:gd name="connsiteX5" fmla="*/ 1151467 w 1277257"/>
                  <a:gd name="connsiteY5" fmla="*/ 30890 h 1496833"/>
                  <a:gd name="connsiteX6" fmla="*/ 1277257 w 1277257"/>
                  <a:gd name="connsiteY6" fmla="*/ 1861 h 14968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277257" h="1496833">
                    <a:moveTo>
                      <a:pt x="0" y="1496833"/>
                    </a:moveTo>
                    <a:cubicBezTo>
                      <a:pt x="88295" y="1442807"/>
                      <a:pt x="176591" y="1388782"/>
                      <a:pt x="266096" y="1303309"/>
                    </a:cubicBezTo>
                    <a:cubicBezTo>
                      <a:pt x="355601" y="1217836"/>
                      <a:pt x="454782" y="1098497"/>
                      <a:pt x="537029" y="983995"/>
                    </a:cubicBezTo>
                    <a:cubicBezTo>
                      <a:pt x="619276" y="869493"/>
                      <a:pt x="687010" y="744509"/>
                      <a:pt x="759581" y="616299"/>
                    </a:cubicBezTo>
                    <a:cubicBezTo>
                      <a:pt x="832152" y="488089"/>
                      <a:pt x="907143" y="312305"/>
                      <a:pt x="972457" y="214737"/>
                    </a:cubicBezTo>
                    <a:cubicBezTo>
                      <a:pt x="1037771" y="117169"/>
                      <a:pt x="1100667" y="66369"/>
                      <a:pt x="1151467" y="30890"/>
                    </a:cubicBezTo>
                    <a:cubicBezTo>
                      <a:pt x="1202267" y="-4589"/>
                      <a:pt x="1239762" y="-1364"/>
                      <a:pt x="1277257" y="1861"/>
                    </a:cubicBezTo>
                  </a:path>
                </a:pathLst>
              </a:cu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AU"/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DA53604-7666-1E84-5AAE-F1E3AB7099CD}"/>
                </a:ext>
              </a:extLst>
            </p:cNvPr>
            <p:cNvCxnSpPr>
              <a:cxnSpLocks/>
            </p:cNvCxnSpPr>
            <p:nvPr/>
          </p:nvCxnSpPr>
          <p:spPr>
            <a:xfrm>
              <a:off x="4285343" y="2302933"/>
              <a:ext cx="0" cy="1858759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6C1661C-7E86-0631-0A11-A080C5DC1BC5}"/>
                </a:ext>
              </a:extLst>
            </p:cNvPr>
            <p:cNvCxnSpPr>
              <a:cxnSpLocks/>
            </p:cNvCxnSpPr>
            <p:nvPr/>
          </p:nvCxnSpPr>
          <p:spPr>
            <a:xfrm>
              <a:off x="5585582" y="2318657"/>
              <a:ext cx="0" cy="1858759"/>
            </a:xfrm>
            <a:prstGeom prst="line">
              <a:avLst/>
            </a:prstGeom>
            <a:ln w="57150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290337BB-44A2-C788-020D-23D104B68C74}"/>
              </a:ext>
            </a:extLst>
          </p:cNvPr>
          <p:cNvSpPr txBox="1"/>
          <p:nvPr/>
        </p:nvSpPr>
        <p:spPr>
          <a:xfrm rot="21071259">
            <a:off x="4077331" y="553615"/>
            <a:ext cx="5624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Your mission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4BBF5BE-CF40-6049-F230-CC35DAB742AA}"/>
              </a:ext>
            </a:extLst>
          </p:cNvPr>
          <p:cNvSpPr txBox="1"/>
          <p:nvPr/>
        </p:nvSpPr>
        <p:spPr>
          <a:xfrm>
            <a:off x="631375" y="5128812"/>
            <a:ext cx="50113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/>
              <a:t>Calculate </a:t>
            </a:r>
            <a:r>
              <a:rPr lang="en-AU" dirty="0" err="1"/>
              <a:t>descriptives</a:t>
            </a:r>
            <a:r>
              <a:rPr lang="en-AU" dirty="0"/>
              <a:t> for each variable</a:t>
            </a:r>
          </a:p>
          <a:p>
            <a:pPr algn="ctr"/>
            <a:r>
              <a:rPr lang="en-AU" dirty="0"/>
              <a:t>(mean, variance, etc)</a:t>
            </a:r>
          </a:p>
          <a:p>
            <a:pPr algn="ctr"/>
            <a:endParaRPr lang="en-AU" dirty="0"/>
          </a:p>
          <a:p>
            <a:pPr algn="ctr"/>
            <a:r>
              <a:rPr lang="en-AU" dirty="0"/>
              <a:t>Perform inferential testing on each variable</a:t>
            </a:r>
          </a:p>
          <a:p>
            <a:pPr algn="ctr"/>
            <a:r>
              <a:rPr lang="en-AU" dirty="0"/>
              <a:t>(t-tests, F-test, ANOVA, SPM{?}, etc)</a:t>
            </a: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DB7E532D-3124-1E96-B95D-233AADA4E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955" y="699964"/>
            <a:ext cx="2356955" cy="1414173"/>
          </a:xfrm>
          <a:prstGeom prst="rect">
            <a:avLst/>
          </a:prstGeo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17E9329F-25B8-1817-5414-50B7AC2E38B5}"/>
              </a:ext>
            </a:extLst>
          </p:cNvPr>
          <p:cNvGrpSpPr/>
          <p:nvPr/>
        </p:nvGrpSpPr>
        <p:grpSpPr>
          <a:xfrm>
            <a:off x="7344696" y="2415491"/>
            <a:ext cx="3674725" cy="2200873"/>
            <a:chOff x="7344696" y="2415491"/>
            <a:chExt cx="3674725" cy="220087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F3F223D-0F56-440B-F1C2-12AB262BC547}"/>
                </a:ext>
              </a:extLst>
            </p:cNvPr>
            <p:cNvSpPr/>
            <p:nvPr/>
          </p:nvSpPr>
          <p:spPr>
            <a:xfrm>
              <a:off x="7344696" y="2415491"/>
              <a:ext cx="3647768" cy="2181253"/>
            </a:xfrm>
            <a:custGeom>
              <a:avLst/>
              <a:gdLst>
                <a:gd name="connsiteX0" fmla="*/ 0 w 3647768"/>
                <a:gd name="connsiteY0" fmla="*/ 1825036 h 1825036"/>
                <a:gd name="connsiteX1" fmla="*/ 481781 w 3647768"/>
                <a:gd name="connsiteY1" fmla="*/ 291204 h 1825036"/>
                <a:gd name="connsiteX2" fmla="*/ 1406013 w 3647768"/>
                <a:gd name="connsiteY2" fmla="*/ 25733 h 1825036"/>
                <a:gd name="connsiteX3" fmla="*/ 2212258 w 3647768"/>
                <a:gd name="connsiteY3" fmla="*/ 645165 h 1825036"/>
                <a:gd name="connsiteX4" fmla="*/ 2989006 w 3647768"/>
                <a:gd name="connsiteY4" fmla="*/ 261707 h 1825036"/>
                <a:gd name="connsiteX5" fmla="*/ 3647768 w 3647768"/>
                <a:gd name="connsiteY5" fmla="*/ 1825036 h 1825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7768" h="1825036">
                  <a:moveTo>
                    <a:pt x="0" y="1825036"/>
                  </a:moveTo>
                  <a:cubicBezTo>
                    <a:pt x="123723" y="1208062"/>
                    <a:pt x="247446" y="591088"/>
                    <a:pt x="481781" y="291204"/>
                  </a:cubicBezTo>
                  <a:cubicBezTo>
                    <a:pt x="716116" y="-8680"/>
                    <a:pt x="1117600" y="-33261"/>
                    <a:pt x="1406013" y="25733"/>
                  </a:cubicBezTo>
                  <a:cubicBezTo>
                    <a:pt x="1694426" y="84727"/>
                    <a:pt x="1948426" y="605836"/>
                    <a:pt x="2212258" y="645165"/>
                  </a:cubicBezTo>
                  <a:cubicBezTo>
                    <a:pt x="2476090" y="684494"/>
                    <a:pt x="2749754" y="65062"/>
                    <a:pt x="2989006" y="261707"/>
                  </a:cubicBezTo>
                  <a:cubicBezTo>
                    <a:pt x="3228258" y="458352"/>
                    <a:pt x="3438013" y="1141694"/>
                    <a:pt x="3647768" y="1825036"/>
                  </a:cubicBezTo>
                </a:path>
              </a:pathLst>
            </a:custGeom>
            <a:solidFill>
              <a:srgbClr val="FF0000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AAC329D-D879-2D7A-D331-EA99F090F1F7}"/>
                </a:ext>
              </a:extLst>
            </p:cNvPr>
            <p:cNvSpPr/>
            <p:nvPr/>
          </p:nvSpPr>
          <p:spPr>
            <a:xfrm>
              <a:off x="7371653" y="3202191"/>
              <a:ext cx="3647768" cy="1414173"/>
            </a:xfrm>
            <a:custGeom>
              <a:avLst/>
              <a:gdLst>
                <a:gd name="connsiteX0" fmla="*/ 0 w 3647768"/>
                <a:gd name="connsiteY0" fmla="*/ 1825036 h 1825036"/>
                <a:gd name="connsiteX1" fmla="*/ 481781 w 3647768"/>
                <a:gd name="connsiteY1" fmla="*/ 291204 h 1825036"/>
                <a:gd name="connsiteX2" fmla="*/ 1406013 w 3647768"/>
                <a:gd name="connsiteY2" fmla="*/ 25733 h 1825036"/>
                <a:gd name="connsiteX3" fmla="*/ 2212258 w 3647768"/>
                <a:gd name="connsiteY3" fmla="*/ 645165 h 1825036"/>
                <a:gd name="connsiteX4" fmla="*/ 2989006 w 3647768"/>
                <a:gd name="connsiteY4" fmla="*/ 261707 h 1825036"/>
                <a:gd name="connsiteX5" fmla="*/ 3647768 w 3647768"/>
                <a:gd name="connsiteY5" fmla="*/ 1825036 h 1825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7768" h="1825036">
                  <a:moveTo>
                    <a:pt x="0" y="1825036"/>
                  </a:moveTo>
                  <a:cubicBezTo>
                    <a:pt x="123723" y="1208062"/>
                    <a:pt x="247446" y="591088"/>
                    <a:pt x="481781" y="291204"/>
                  </a:cubicBezTo>
                  <a:cubicBezTo>
                    <a:pt x="716116" y="-8680"/>
                    <a:pt x="1117600" y="-33261"/>
                    <a:pt x="1406013" y="25733"/>
                  </a:cubicBezTo>
                  <a:cubicBezTo>
                    <a:pt x="1694426" y="84727"/>
                    <a:pt x="1948426" y="605836"/>
                    <a:pt x="2212258" y="645165"/>
                  </a:cubicBezTo>
                  <a:cubicBezTo>
                    <a:pt x="2476090" y="684494"/>
                    <a:pt x="2749754" y="65062"/>
                    <a:pt x="2989006" y="261707"/>
                  </a:cubicBezTo>
                  <a:cubicBezTo>
                    <a:pt x="3228258" y="458352"/>
                    <a:pt x="3438013" y="1141694"/>
                    <a:pt x="3647768" y="182503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8661F66-4982-D6C8-755A-35F1A14F5E45}"/>
                </a:ext>
              </a:extLst>
            </p:cNvPr>
            <p:cNvSpPr/>
            <p:nvPr/>
          </p:nvSpPr>
          <p:spPr>
            <a:xfrm>
              <a:off x="7344697" y="2771713"/>
              <a:ext cx="3647768" cy="1825036"/>
            </a:xfrm>
            <a:custGeom>
              <a:avLst/>
              <a:gdLst>
                <a:gd name="connsiteX0" fmla="*/ 0 w 3647768"/>
                <a:gd name="connsiteY0" fmla="*/ 1825036 h 1825036"/>
                <a:gd name="connsiteX1" fmla="*/ 481781 w 3647768"/>
                <a:gd name="connsiteY1" fmla="*/ 291204 h 1825036"/>
                <a:gd name="connsiteX2" fmla="*/ 1406013 w 3647768"/>
                <a:gd name="connsiteY2" fmla="*/ 25733 h 1825036"/>
                <a:gd name="connsiteX3" fmla="*/ 2212258 w 3647768"/>
                <a:gd name="connsiteY3" fmla="*/ 645165 h 1825036"/>
                <a:gd name="connsiteX4" fmla="*/ 2989006 w 3647768"/>
                <a:gd name="connsiteY4" fmla="*/ 261707 h 1825036"/>
                <a:gd name="connsiteX5" fmla="*/ 3647768 w 3647768"/>
                <a:gd name="connsiteY5" fmla="*/ 1825036 h 1825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7768" h="1825036">
                  <a:moveTo>
                    <a:pt x="0" y="1825036"/>
                  </a:moveTo>
                  <a:cubicBezTo>
                    <a:pt x="123723" y="1208062"/>
                    <a:pt x="247446" y="591088"/>
                    <a:pt x="481781" y="291204"/>
                  </a:cubicBezTo>
                  <a:cubicBezTo>
                    <a:pt x="716116" y="-8680"/>
                    <a:pt x="1117600" y="-33261"/>
                    <a:pt x="1406013" y="25733"/>
                  </a:cubicBezTo>
                  <a:cubicBezTo>
                    <a:pt x="1694426" y="84727"/>
                    <a:pt x="1948426" y="605836"/>
                    <a:pt x="2212258" y="645165"/>
                  </a:cubicBezTo>
                  <a:cubicBezTo>
                    <a:pt x="2476090" y="684494"/>
                    <a:pt x="2749754" y="65062"/>
                    <a:pt x="2989006" y="261707"/>
                  </a:cubicBezTo>
                  <a:cubicBezTo>
                    <a:pt x="3228258" y="458352"/>
                    <a:pt x="3438013" y="1141694"/>
                    <a:pt x="3647768" y="1825036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D28525F-7B93-DE10-4795-AC2D87BDBF36}"/>
              </a:ext>
            </a:extLst>
          </p:cNvPr>
          <p:cNvGrpSpPr/>
          <p:nvPr/>
        </p:nvGrpSpPr>
        <p:grpSpPr>
          <a:xfrm>
            <a:off x="7344696" y="3067668"/>
            <a:ext cx="3674725" cy="1575063"/>
            <a:chOff x="7344696" y="2415491"/>
            <a:chExt cx="3674725" cy="2200873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2DFFD2C-9CA4-9AC1-2008-1E3C95EA962D}"/>
                </a:ext>
              </a:extLst>
            </p:cNvPr>
            <p:cNvSpPr/>
            <p:nvPr/>
          </p:nvSpPr>
          <p:spPr>
            <a:xfrm>
              <a:off x="7344696" y="2415491"/>
              <a:ext cx="3647768" cy="2181253"/>
            </a:xfrm>
            <a:custGeom>
              <a:avLst/>
              <a:gdLst>
                <a:gd name="connsiteX0" fmla="*/ 0 w 3647768"/>
                <a:gd name="connsiteY0" fmla="*/ 1825036 h 1825036"/>
                <a:gd name="connsiteX1" fmla="*/ 481781 w 3647768"/>
                <a:gd name="connsiteY1" fmla="*/ 291204 h 1825036"/>
                <a:gd name="connsiteX2" fmla="*/ 1406013 w 3647768"/>
                <a:gd name="connsiteY2" fmla="*/ 25733 h 1825036"/>
                <a:gd name="connsiteX3" fmla="*/ 2212258 w 3647768"/>
                <a:gd name="connsiteY3" fmla="*/ 645165 h 1825036"/>
                <a:gd name="connsiteX4" fmla="*/ 2989006 w 3647768"/>
                <a:gd name="connsiteY4" fmla="*/ 261707 h 1825036"/>
                <a:gd name="connsiteX5" fmla="*/ 3647768 w 3647768"/>
                <a:gd name="connsiteY5" fmla="*/ 1825036 h 1825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7768" h="1825036">
                  <a:moveTo>
                    <a:pt x="0" y="1825036"/>
                  </a:moveTo>
                  <a:cubicBezTo>
                    <a:pt x="123723" y="1208062"/>
                    <a:pt x="247446" y="591088"/>
                    <a:pt x="481781" y="291204"/>
                  </a:cubicBezTo>
                  <a:cubicBezTo>
                    <a:pt x="716116" y="-8680"/>
                    <a:pt x="1117600" y="-33261"/>
                    <a:pt x="1406013" y="25733"/>
                  </a:cubicBezTo>
                  <a:cubicBezTo>
                    <a:pt x="1694426" y="84727"/>
                    <a:pt x="1948426" y="605836"/>
                    <a:pt x="2212258" y="645165"/>
                  </a:cubicBezTo>
                  <a:cubicBezTo>
                    <a:pt x="2476090" y="684494"/>
                    <a:pt x="2749754" y="65062"/>
                    <a:pt x="2989006" y="261707"/>
                  </a:cubicBezTo>
                  <a:cubicBezTo>
                    <a:pt x="3228258" y="458352"/>
                    <a:pt x="3438013" y="1141694"/>
                    <a:pt x="3647768" y="1825036"/>
                  </a:cubicBezTo>
                </a:path>
              </a:pathLst>
            </a:custGeom>
            <a:solidFill>
              <a:srgbClr val="3399FF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4E3C7F82-14E7-6473-95D7-535A079027D1}"/>
                </a:ext>
              </a:extLst>
            </p:cNvPr>
            <p:cNvSpPr/>
            <p:nvPr/>
          </p:nvSpPr>
          <p:spPr>
            <a:xfrm>
              <a:off x="7371653" y="3202191"/>
              <a:ext cx="3647768" cy="1414173"/>
            </a:xfrm>
            <a:custGeom>
              <a:avLst/>
              <a:gdLst>
                <a:gd name="connsiteX0" fmla="*/ 0 w 3647768"/>
                <a:gd name="connsiteY0" fmla="*/ 1825036 h 1825036"/>
                <a:gd name="connsiteX1" fmla="*/ 481781 w 3647768"/>
                <a:gd name="connsiteY1" fmla="*/ 291204 h 1825036"/>
                <a:gd name="connsiteX2" fmla="*/ 1406013 w 3647768"/>
                <a:gd name="connsiteY2" fmla="*/ 25733 h 1825036"/>
                <a:gd name="connsiteX3" fmla="*/ 2212258 w 3647768"/>
                <a:gd name="connsiteY3" fmla="*/ 645165 h 1825036"/>
                <a:gd name="connsiteX4" fmla="*/ 2989006 w 3647768"/>
                <a:gd name="connsiteY4" fmla="*/ 261707 h 1825036"/>
                <a:gd name="connsiteX5" fmla="*/ 3647768 w 3647768"/>
                <a:gd name="connsiteY5" fmla="*/ 1825036 h 1825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7768" h="1825036">
                  <a:moveTo>
                    <a:pt x="0" y="1825036"/>
                  </a:moveTo>
                  <a:cubicBezTo>
                    <a:pt x="123723" y="1208062"/>
                    <a:pt x="247446" y="591088"/>
                    <a:pt x="481781" y="291204"/>
                  </a:cubicBezTo>
                  <a:cubicBezTo>
                    <a:pt x="716116" y="-8680"/>
                    <a:pt x="1117600" y="-33261"/>
                    <a:pt x="1406013" y="25733"/>
                  </a:cubicBezTo>
                  <a:cubicBezTo>
                    <a:pt x="1694426" y="84727"/>
                    <a:pt x="1948426" y="605836"/>
                    <a:pt x="2212258" y="645165"/>
                  </a:cubicBezTo>
                  <a:cubicBezTo>
                    <a:pt x="2476090" y="684494"/>
                    <a:pt x="2749754" y="65062"/>
                    <a:pt x="2989006" y="261707"/>
                  </a:cubicBezTo>
                  <a:cubicBezTo>
                    <a:pt x="3228258" y="458352"/>
                    <a:pt x="3438013" y="1141694"/>
                    <a:pt x="3647768" y="182503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49B6BFC8-22AB-8FB4-A082-A7FEC7AE3D7B}"/>
                </a:ext>
              </a:extLst>
            </p:cNvPr>
            <p:cNvSpPr/>
            <p:nvPr/>
          </p:nvSpPr>
          <p:spPr>
            <a:xfrm>
              <a:off x="7344697" y="2771713"/>
              <a:ext cx="3647768" cy="1825036"/>
            </a:xfrm>
            <a:custGeom>
              <a:avLst/>
              <a:gdLst>
                <a:gd name="connsiteX0" fmla="*/ 0 w 3647768"/>
                <a:gd name="connsiteY0" fmla="*/ 1825036 h 1825036"/>
                <a:gd name="connsiteX1" fmla="*/ 481781 w 3647768"/>
                <a:gd name="connsiteY1" fmla="*/ 291204 h 1825036"/>
                <a:gd name="connsiteX2" fmla="*/ 1406013 w 3647768"/>
                <a:gd name="connsiteY2" fmla="*/ 25733 h 1825036"/>
                <a:gd name="connsiteX3" fmla="*/ 2212258 w 3647768"/>
                <a:gd name="connsiteY3" fmla="*/ 645165 h 1825036"/>
                <a:gd name="connsiteX4" fmla="*/ 2989006 w 3647768"/>
                <a:gd name="connsiteY4" fmla="*/ 261707 h 1825036"/>
                <a:gd name="connsiteX5" fmla="*/ 3647768 w 3647768"/>
                <a:gd name="connsiteY5" fmla="*/ 1825036 h 1825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47768" h="1825036">
                  <a:moveTo>
                    <a:pt x="0" y="1825036"/>
                  </a:moveTo>
                  <a:cubicBezTo>
                    <a:pt x="123723" y="1208062"/>
                    <a:pt x="247446" y="591088"/>
                    <a:pt x="481781" y="291204"/>
                  </a:cubicBezTo>
                  <a:cubicBezTo>
                    <a:pt x="716116" y="-8680"/>
                    <a:pt x="1117600" y="-33261"/>
                    <a:pt x="1406013" y="25733"/>
                  </a:cubicBezTo>
                  <a:cubicBezTo>
                    <a:pt x="1694426" y="84727"/>
                    <a:pt x="1948426" y="605836"/>
                    <a:pt x="2212258" y="645165"/>
                  </a:cubicBezTo>
                  <a:cubicBezTo>
                    <a:pt x="2476090" y="684494"/>
                    <a:pt x="2749754" y="65062"/>
                    <a:pt x="2989006" y="261707"/>
                  </a:cubicBezTo>
                  <a:cubicBezTo>
                    <a:pt x="3228258" y="458352"/>
                    <a:pt x="3438013" y="1141694"/>
                    <a:pt x="3647768" y="1825036"/>
                  </a:cubicBezTo>
                </a:path>
              </a:pathLst>
            </a:custGeom>
            <a:noFill/>
            <a:ln w="38100">
              <a:solidFill>
                <a:srgbClr val="3399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34680B04-ABDB-FC42-2B39-1A474ACABE2F}"/>
              </a:ext>
            </a:extLst>
          </p:cNvPr>
          <p:cNvGrpSpPr/>
          <p:nvPr/>
        </p:nvGrpSpPr>
        <p:grpSpPr>
          <a:xfrm>
            <a:off x="6725264" y="2114137"/>
            <a:ext cx="4463846" cy="2828523"/>
            <a:chOff x="6725264" y="2114137"/>
            <a:chExt cx="4463846" cy="2828523"/>
          </a:xfrm>
        </p:grpSpPr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3F1FAB79-49F2-C187-4A25-80C2080FA7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344697" y="2114137"/>
              <a:ext cx="0" cy="2828523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FB0A86EA-FB48-7B31-9FFD-26FEFCD7AAB1}"/>
                </a:ext>
              </a:extLst>
            </p:cNvPr>
            <p:cNvCxnSpPr/>
            <p:nvPr/>
          </p:nvCxnSpPr>
          <p:spPr>
            <a:xfrm>
              <a:off x="6725264" y="4607060"/>
              <a:ext cx="446384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DC3E3EB3-F3ED-B913-4F90-DAAE77C4CD5F}"/>
              </a:ext>
            </a:extLst>
          </p:cNvPr>
          <p:cNvSpPr txBox="1"/>
          <p:nvPr/>
        </p:nvSpPr>
        <p:spPr>
          <a:xfrm>
            <a:off x="7035711" y="5128812"/>
            <a:ext cx="37240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dirty="0"/>
              <a:t>Generate plots of the mean of </a:t>
            </a:r>
          </a:p>
          <a:p>
            <a:pPr algn="ctr"/>
            <a:r>
              <a:rPr lang="en-AU" dirty="0"/>
              <a:t>each temporal variable with</a:t>
            </a:r>
          </a:p>
          <a:p>
            <a:pPr algn="ctr"/>
            <a:r>
              <a:rPr lang="en-AU" dirty="0"/>
              <a:t>±1 std dev shaded</a:t>
            </a:r>
          </a:p>
          <a:p>
            <a:pPr algn="ctr"/>
            <a:endParaRPr lang="en-AU" dirty="0"/>
          </a:p>
          <a:p>
            <a:pPr algn="ctr"/>
            <a:r>
              <a:rPr lang="en-AU" dirty="0"/>
              <a:t>Indicate regions of significance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CA4AB9F7-7E3F-BD64-4C41-6F93CE0BAB90}"/>
              </a:ext>
            </a:extLst>
          </p:cNvPr>
          <p:cNvSpPr/>
          <p:nvPr/>
        </p:nvSpPr>
        <p:spPr>
          <a:xfrm rot="5400000">
            <a:off x="8272255" y="3535874"/>
            <a:ext cx="357806" cy="1012058"/>
          </a:xfrm>
          <a:prstGeom prst="righ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A1720E-B875-70E6-DDAC-18DADBD4976B}"/>
              </a:ext>
            </a:extLst>
          </p:cNvPr>
          <p:cNvSpPr txBox="1"/>
          <p:nvPr/>
        </p:nvSpPr>
        <p:spPr>
          <a:xfrm>
            <a:off x="8268255" y="4199938"/>
            <a:ext cx="3658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200" b="1" dirty="0"/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2027394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18F8494-8675-5C90-EF4A-AC585C0838E7}"/>
              </a:ext>
            </a:extLst>
          </p:cNvPr>
          <p:cNvSpPr txBox="1"/>
          <p:nvPr/>
        </p:nvSpPr>
        <p:spPr>
          <a:xfrm rot="21071259">
            <a:off x="4077331" y="553615"/>
            <a:ext cx="5624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4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Workflow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89C2A5-401C-2A90-5C81-9E3612F6C2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955" y="699964"/>
            <a:ext cx="2356955" cy="141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146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0F4D0CE-F6C7-4231-9835-FD0FC11B9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5521" y="610960"/>
            <a:ext cx="8610600" cy="1293028"/>
          </a:xfrm>
        </p:spPr>
        <p:txBody>
          <a:bodyPr/>
          <a:lstStyle/>
          <a:p>
            <a:r>
              <a:rPr lang="en-AU" dirty="0"/>
              <a:t>Objectives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822B69C-E445-49E6-BB40-884B1DCE1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32621" cy="4351338"/>
          </a:xfrm>
        </p:spPr>
        <p:txBody>
          <a:bodyPr>
            <a:normAutofit/>
          </a:bodyPr>
          <a:lstStyle/>
          <a:p>
            <a:r>
              <a:rPr lang="en-AU" dirty="0"/>
              <a:t>Friendly and regular </a:t>
            </a:r>
            <a:r>
              <a:rPr lang="en-US" dirty="0"/>
              <a:t>meet up to help share the joy of R and other coding methods, between researchers and students</a:t>
            </a:r>
          </a:p>
          <a:p>
            <a:endParaRPr lang="en-US" dirty="0"/>
          </a:p>
          <a:p>
            <a:r>
              <a:rPr lang="en-US" dirty="0"/>
              <a:t>Get to know you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Your background in R and other software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Share things you would like to know more about to tailor future content</a:t>
            </a:r>
          </a:p>
          <a:p>
            <a:endParaRPr lang="en-US" dirty="0"/>
          </a:p>
          <a:p>
            <a:endParaRPr lang="en-US" dirty="0"/>
          </a:p>
          <a:p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5316DB-01FC-41CC-B149-7ED8E4835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0821" y="2433435"/>
            <a:ext cx="4542295" cy="357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7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5FD70-C408-4743-9608-EAEBB9C02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BF63C-88E6-4BC1-9302-B7A1F3523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51175"/>
          </a:xfrm>
        </p:spPr>
        <p:txBody>
          <a:bodyPr>
            <a:normAutofit/>
          </a:bodyPr>
          <a:lstStyle/>
          <a:p>
            <a:r>
              <a:rPr lang="en-US" dirty="0"/>
              <a:t>We want this to be a place to share ideas, methods, to help improve everyone’s skills with data, communication and efficiencies.</a:t>
            </a:r>
          </a:p>
          <a:p>
            <a:endParaRPr lang="en-US" dirty="0"/>
          </a:p>
          <a:p>
            <a:r>
              <a:rPr lang="en-US" dirty="0"/>
              <a:t>We also invite everyone from different backgrounds and departments to join too! – Please invite anyone you think could be interested!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00582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1291</TotalTime>
  <Words>620</Words>
  <Application>Microsoft Office PowerPoint</Application>
  <PresentationFormat>Widescreen</PresentationFormat>
  <Paragraphs>158</Paragraphs>
  <Slides>25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Century Gothic</vt:lpstr>
      <vt:lpstr>Courier New</vt:lpstr>
      <vt:lpstr>Helvetica</vt:lpstr>
      <vt:lpstr>Vapor Trail</vt:lpstr>
      <vt:lpstr>  welcome!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Objectives</vt:lpstr>
      <vt:lpstr>Objectives</vt:lpstr>
      <vt:lpstr>PowerPoint Presentation</vt:lpstr>
      <vt:lpstr>Why learn/apply scripting for your research?</vt:lpstr>
      <vt:lpstr>What could you do with R? – The obvious</vt:lpstr>
      <vt:lpstr>What could you do with R? – The obvious</vt:lpstr>
      <vt:lpstr>What could you do with R? – The less obvious</vt:lpstr>
      <vt:lpstr>What could you do with R? – The less obvious</vt:lpstr>
      <vt:lpstr>What could you do with R? – The ethical</vt:lpstr>
      <vt:lpstr>How can coding improve your work?</vt:lpstr>
      <vt:lpstr>How can coding improve your work?</vt:lpstr>
      <vt:lpstr>Programming ≠ statistics</vt:lpstr>
      <vt:lpstr>OVER TO YOU!</vt:lpstr>
      <vt:lpstr>Resources</vt:lpstr>
      <vt:lpstr>Resources</vt:lpstr>
      <vt:lpstr>Resources</vt:lpstr>
      <vt:lpstr>RESOURCES</vt:lpstr>
      <vt:lpstr>BRING a problem to Solve!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Prasanna Sritharan</dc:creator>
  <cp:lastModifiedBy>Prasanna Sritharan</cp:lastModifiedBy>
  <cp:revision>86</cp:revision>
  <dcterms:created xsi:type="dcterms:W3CDTF">2022-03-24T05:10:28Z</dcterms:created>
  <dcterms:modified xsi:type="dcterms:W3CDTF">2022-05-25T02:00:32Z</dcterms:modified>
</cp:coreProperties>
</file>

<file path=docProps/thumbnail.jpeg>
</file>